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2"/>
    <p:restoredTop sz="96197"/>
  </p:normalViewPr>
  <p:slideViewPr>
    <p:cSldViewPr snapToGrid="0">
      <p:cViewPr varScale="1">
        <p:scale>
          <a:sx n="105" d="100"/>
          <a:sy n="105" d="100"/>
        </p:scale>
        <p:origin x="20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FC41-F959-20DD-29EB-42B28525E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23F55-7CD5-B3F6-ED63-18BBB017A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BAB69-204E-D609-F2FD-640D6AC7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83BC7-1235-77F6-1C70-3F43B4D28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6E761-8C25-9B78-8F5C-3F59B83B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CF81-EB91-4D43-529F-A0BB6C14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48EF3-4101-89BC-289E-28EE3F33C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8E801-0790-5AAF-AE73-CB261962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722BA-B310-A27C-E7C2-11CFD2C6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8FF97-4AC8-58B2-12C0-ED0C0BE0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9A469E-12AF-6556-971B-07CC5856F4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15BB1-90BE-F43C-29FA-F45BA2B16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E037-1860-ED87-6809-C811C5FB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5B50C-23B0-B958-9262-8E1DC463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C6EAB-94EB-0F3E-1707-31171FE2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4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8B63-F767-07F9-8AFA-673298F5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E57C-99A5-8BC1-EFC4-5F64F5E38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C13B6-614E-2358-18F8-E97CFD5F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4343E-8DCA-00C1-41E7-756FA2793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B46E7-FD50-5D78-1AD3-844A78A9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8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96C1-096E-DDAC-E5BD-56A4FC75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10125-C030-B6B0-148C-F460F26E5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D2D4B-A3E0-2C44-DF02-EBC01E5B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D57FD-CA74-033C-FDC0-5B0687E7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643E4-AB55-6A0F-507F-6E9B5FC8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3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65F99-7482-EFB3-10D0-7161D791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07896-2EA9-E5C1-AF4B-DA495376D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96ADC-CD4D-C067-EEA0-809797392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6AB66-286B-352A-8E6E-65343B42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4C588-F7A9-5984-9016-F1381839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E9DAF-722C-161F-F15A-59633A0C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C1AF-D1F7-E107-0863-BF227AA5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469F0-E340-6874-4E7B-0411CAAA9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76752-1B56-0809-A51D-C71FB0996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A8B19-C422-9D74-056D-0F4112446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01FA0-E1C1-663E-BBD3-82A6BEB4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722A2-677F-FA7F-94FC-40980CBC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CB03B-01F4-EBE4-989A-97C3A671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B3678-3DB4-AA1C-2D78-29F42C2A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7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74F2-4C1D-23A6-1D06-4A54018E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804A8-05D0-F472-6A5C-D40C54B2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C081E-A532-22FF-A9F6-E8A0C4B8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D22A0-0126-8A4A-D1B7-B88C4E31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7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E86145-E3B9-9F4A-5E3A-8C664F3E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66631-C3CC-4DC7-4167-AA8057B2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F017F-F198-2A81-7DC7-AD2921E7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53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124A-CCA7-D2DC-64F5-EA5A7919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F9761-2387-B5B1-6385-9C32A8B3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DA31E8-5011-F679-A4CB-E4494662F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C6817-B6F0-3437-708A-F9142E9D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F8D01-9D0F-B3B2-33D5-33721B7E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5AE1C-C5CE-9C50-5CCB-7D0329055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8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6377-796B-7644-F7B0-E40D6F73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88E18-D59D-7F7A-7285-E3AAC5310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E7905-8BEA-1391-F1E2-E1669F17A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A0B7B-9C0D-AC28-5665-7F106E487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1BF42-A58F-6445-B32F-96AF8460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E2AC8-D711-510B-FC95-D559E1A4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5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A3492-E038-E340-89BB-76295210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2C4E0-08D9-B986-D6C5-8A9E037B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647A8-7CBD-93CC-CC96-D0235A995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0B3C8-D832-1A4A-A8F1-AD6691EC27AC}" type="datetimeFigureOut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21E42-1752-4264-FD8A-BF7F7D4E5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B5B83-A111-D42F-927B-C07CDFC97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8F89E-F688-E64C-B2C6-790F42EC6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8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-value" TargetMode="External"/><Relationship Id="rId2" Type="http://schemas.openxmlformats.org/officeDocument/2006/relationships/hyperlink" Target="https://en.wikipedia.org/wiki/Pearson_correlation_coefficien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ircling Molecule">
            <a:extLst>
              <a:ext uri="{FF2B5EF4-FFF2-40B4-BE49-F238E27FC236}">
                <a16:creationId xmlns:a16="http://schemas.microsoft.com/office/drawing/2014/main" id="{0E85A802-EC0B-7F48-5C24-D9794BFB2A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3BDA0-2A62-5B4F-31F0-2872A2677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>
                <a:ln w="285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Advanced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D5047-DA78-CC12-CAEB-47F96085A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8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8" y="910430"/>
            <a:ext cx="11053762" cy="59475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>
                <a:effectLst/>
              </a:rPr>
              <a:t># Creating new column named `maker`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['maker']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car_name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map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lambda</a:t>
            </a:r>
            <a:r>
              <a:rPr lang="en-US" dirty="0"/>
              <a:t> </a:t>
            </a:r>
            <a:r>
              <a:rPr lang="en-US" dirty="0">
                <a:effectLst/>
              </a:rPr>
              <a:t>x: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x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split</a:t>
            </a:r>
            <a:r>
              <a:rPr lang="en-US" dirty="0">
                <a:effectLst/>
              </a:rPr>
              <a:t>()[0])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effectLst/>
              </a:rPr>
              <a:t># </a:t>
            </a:r>
            <a:r>
              <a:rPr lang="en-US" i="1" dirty="0" err="1">
                <a:effectLst/>
              </a:rPr>
              <a:t>Assiging</a:t>
            </a:r>
            <a:r>
              <a:rPr lang="en-US" i="1" dirty="0">
                <a:effectLst/>
              </a:rPr>
              <a:t> Continents corresponding values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origin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origin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map</a:t>
            </a:r>
            <a:r>
              <a:rPr lang="en-US" dirty="0">
                <a:effectLst/>
              </a:rPr>
              <a:t>({1:</a:t>
            </a:r>
            <a:r>
              <a:rPr lang="en-US" dirty="0"/>
              <a:t> </a:t>
            </a:r>
            <a:r>
              <a:rPr lang="en-US" dirty="0">
                <a:effectLst/>
              </a:rPr>
              <a:t>'America',</a:t>
            </a:r>
            <a:r>
              <a:rPr lang="en-US" dirty="0"/>
              <a:t> </a:t>
            </a:r>
            <a:r>
              <a:rPr lang="en-US" dirty="0">
                <a:effectLst/>
              </a:rPr>
              <a:t>2:</a:t>
            </a:r>
            <a:r>
              <a:rPr lang="en-US" dirty="0"/>
              <a:t> </a:t>
            </a:r>
            <a:r>
              <a:rPr lang="en-US" dirty="0">
                <a:effectLst/>
              </a:rPr>
              <a:t>'Europe',</a:t>
            </a:r>
            <a:r>
              <a:rPr lang="en-US" dirty="0"/>
              <a:t> </a:t>
            </a:r>
            <a:r>
              <a:rPr lang="en-US" dirty="0">
                <a:effectLst/>
              </a:rPr>
              <a:t>3:</a:t>
            </a:r>
            <a:r>
              <a:rPr lang="en-US" dirty="0"/>
              <a:t> </a:t>
            </a:r>
            <a:r>
              <a:rPr lang="en-US" dirty="0">
                <a:effectLst/>
              </a:rPr>
              <a:t>'Asia’})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>
                <a:effectLst/>
              </a:rPr>
              <a:t># Dropping `</a:t>
            </a:r>
            <a:r>
              <a:rPr lang="en-US" i="1" dirty="0" err="1">
                <a:effectLst/>
              </a:rPr>
              <a:t>NaN</a:t>
            </a:r>
            <a:r>
              <a:rPr lang="en-US" i="1" dirty="0">
                <a:effectLst/>
              </a:rPr>
              <a:t>` values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b="1" dirty="0">
                <a:effectLst/>
              </a:rPr>
              <a:t>=</a:t>
            </a: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applymap</a:t>
            </a:r>
            <a:r>
              <a:rPr lang="en-US" dirty="0">
                <a:effectLst/>
              </a:rPr>
              <a:t>(</a:t>
            </a:r>
            <a:r>
              <a:rPr lang="en-US" b="1" dirty="0">
                <a:effectLst/>
              </a:rPr>
              <a:t>lambda</a:t>
            </a:r>
            <a:r>
              <a:rPr lang="en-US" dirty="0"/>
              <a:t> </a:t>
            </a:r>
            <a:r>
              <a:rPr lang="en-US" dirty="0">
                <a:effectLst/>
              </a:rPr>
              <a:t>x: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np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nan</a:t>
            </a:r>
            <a:r>
              <a:rPr lang="en-US" dirty="0"/>
              <a:t> </a:t>
            </a:r>
            <a:r>
              <a:rPr lang="en-US" b="1" dirty="0">
                <a:effectLst/>
              </a:rPr>
              <a:t>if</a:t>
            </a:r>
            <a:r>
              <a:rPr lang="en-US" dirty="0"/>
              <a:t> </a:t>
            </a:r>
            <a:r>
              <a:rPr lang="en-US" dirty="0">
                <a:effectLst/>
              </a:rPr>
              <a:t>x</a:t>
            </a:r>
            <a:r>
              <a:rPr lang="en-US" dirty="0"/>
              <a:t> </a:t>
            </a:r>
            <a:r>
              <a:rPr lang="en-US" b="1" dirty="0">
                <a:effectLst/>
              </a:rPr>
              <a:t>==</a:t>
            </a:r>
            <a:r>
              <a:rPr lang="en-US" dirty="0"/>
              <a:t> </a:t>
            </a:r>
            <a:r>
              <a:rPr lang="en-US" dirty="0">
                <a:effectLst/>
              </a:rPr>
              <a:t>'?'</a:t>
            </a:r>
            <a:r>
              <a:rPr lang="en-US" dirty="0"/>
              <a:t> </a:t>
            </a:r>
            <a:r>
              <a:rPr lang="en-US" b="1" dirty="0">
                <a:effectLst/>
              </a:rPr>
              <a:t>else</a:t>
            </a:r>
            <a:r>
              <a:rPr lang="en-US" dirty="0"/>
              <a:t> </a:t>
            </a:r>
            <a:r>
              <a:rPr lang="en-US" dirty="0">
                <a:effectLst/>
              </a:rPr>
              <a:t>x)</a:t>
            </a:r>
            <a:r>
              <a:rPr lang="en-US" b="1" dirty="0">
                <a:effectLst/>
              </a:rPr>
              <a:t>.</a:t>
            </a:r>
            <a:r>
              <a:rPr lang="en-US" dirty="0" err="1">
                <a:effectLst/>
              </a:rPr>
              <a:t>dropna</a:t>
            </a:r>
            <a:r>
              <a:rPr lang="en-US" dirty="0">
                <a:effectLst/>
              </a:rPr>
              <a:t>()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i="1" dirty="0">
                <a:effectLst/>
              </a:rPr>
              <a:t># Changing the data type of `horsepower`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['horsepower']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horsepower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astype</a:t>
            </a:r>
            <a:r>
              <a:rPr lang="en-US" dirty="0">
                <a:effectLst/>
              </a:rPr>
              <a:t>(</a:t>
            </a:r>
            <a:r>
              <a:rPr lang="en-US" dirty="0">
                <a:solidFill>
                  <a:srgbClr val="008000"/>
                </a:solidFill>
                <a:effectLst/>
              </a:rPr>
              <a:t>float</a:t>
            </a:r>
            <a:r>
              <a:rPr lang="en-US" dirty="0">
                <a:effectLst/>
              </a:rPr>
              <a:t>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head</a:t>
            </a:r>
            <a:r>
              <a:rPr lang="en-US" dirty="0">
                <a:effectLst/>
              </a:rPr>
              <a:t>()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0FF634-4612-ACF2-8D0B-7AF878CDA59D}"/>
              </a:ext>
            </a:extLst>
          </p:cNvPr>
          <p:cNvSpPr txBox="1">
            <a:spLocks/>
          </p:cNvSpPr>
          <p:nvPr/>
        </p:nvSpPr>
        <p:spPr>
          <a:xfrm>
            <a:off x="3028952" y="-14288"/>
            <a:ext cx="6615112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  <a:latin typeface="inherit"/>
              </a:rPr>
              <a:t>Reading in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5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effectLst/>
              </a:rPr>
              <a:t>sns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set_context</a:t>
            </a:r>
            <a:r>
              <a:rPr lang="en-US" dirty="0">
                <a:effectLst/>
              </a:rPr>
              <a:t>('notebook’)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sns</a:t>
            </a:r>
            <a:r>
              <a:rPr lang="en-US" b="1" dirty="0" err="1">
                <a:effectLst/>
              </a:rPr>
              <a:t>.</a:t>
            </a:r>
            <a:r>
              <a:rPr lang="en-US" b="1" dirty="0" err="1"/>
              <a:t>cat</a:t>
            </a:r>
            <a:r>
              <a:rPr lang="en-US" dirty="0" err="1">
                <a:effectLst/>
              </a:rPr>
              <a:t>plot</a:t>
            </a:r>
            <a:r>
              <a:rPr lang="en-US" dirty="0">
                <a:effectLst/>
              </a:rPr>
              <a:t>(data</a:t>
            </a:r>
            <a:r>
              <a:rPr lang="en-US" b="1" dirty="0">
                <a:effectLst/>
              </a:rPr>
              <a:t>=</a:t>
            </a:r>
            <a:r>
              <a:rPr lang="en-US" dirty="0" err="1">
                <a:effectLst/>
              </a:rPr>
              <a:t>df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	   x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"</a:t>
            </a:r>
            <a:r>
              <a:rPr lang="en-US" dirty="0" err="1">
                <a:effectLst/>
              </a:rPr>
              <a:t>model_year</a:t>
            </a:r>
            <a:r>
              <a:rPr lang="en-US" dirty="0">
                <a:effectLst/>
              </a:rPr>
              <a:t>",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	   y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"mpg")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EC09D5-E33C-E1A7-998C-CB933C028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1575"/>
            <a:ext cx="55530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076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959922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We can start off by visualizing '</a:t>
            </a:r>
            <a:r>
              <a:rPr lang="en-US" dirty="0" err="1"/>
              <a:t>model_year</a:t>
            </a:r>
            <a:r>
              <a:rPr lang="en-US" b="0" i="0" dirty="0">
                <a:effectLst/>
              </a:rPr>
              <a:t>' vs '</a:t>
            </a:r>
            <a:r>
              <a:rPr lang="en-US" dirty="0"/>
              <a:t>mpg</a:t>
            </a:r>
            <a:r>
              <a:rPr lang="en-US" b="0" i="0" dirty="0">
                <a:effectLst/>
              </a:rPr>
              <a:t>' for each type of '</a:t>
            </a:r>
            <a:r>
              <a:rPr lang="en-US" dirty="0"/>
              <a:t>origin</a:t>
            </a:r>
            <a:r>
              <a:rPr lang="en-US" b="0" i="0" dirty="0">
                <a:effectLst/>
              </a:rPr>
              <a:t>' class.</a:t>
            </a:r>
          </a:p>
          <a:p>
            <a:r>
              <a:rPr lang="en-US" b="0" i="0" dirty="0">
                <a:effectLst/>
              </a:rPr>
              <a:t>We can do this by using the </a:t>
            </a:r>
            <a:r>
              <a:rPr lang="en-US" b="1" dirty="0" err="1"/>
              <a:t>cat</a:t>
            </a:r>
            <a:r>
              <a:rPr lang="en-US" b="1" i="0" dirty="0" err="1">
                <a:effectLst/>
              </a:rPr>
              <a:t>plot</a:t>
            </a:r>
            <a:r>
              <a:rPr lang="en-US" b="0" i="0" dirty="0">
                <a:effectLst/>
              </a:rPr>
              <a:t> command: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C3350-6619-8E2F-2688-FD0C4A059B42}"/>
              </a:ext>
            </a:extLst>
          </p:cNvPr>
          <p:cNvSpPr txBox="1"/>
          <p:nvPr/>
        </p:nvSpPr>
        <p:spPr>
          <a:xfrm>
            <a:off x="1434703" y="2754689"/>
            <a:ext cx="93225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800" dirty="0" err="1">
                <a:effectLst/>
                <a:latin typeface="var(--jp-code-font-family)"/>
              </a:rPr>
              <a:t>sns</a:t>
            </a:r>
            <a:r>
              <a:rPr lang="en-US" sz="2800" b="1" dirty="0" err="1">
                <a:effectLst/>
                <a:latin typeface="var(--jp-code-font-family)"/>
              </a:rPr>
              <a:t>.</a:t>
            </a:r>
            <a:r>
              <a:rPr lang="en-US" sz="2800" b="1" dirty="0" err="1">
                <a:latin typeface="var(--jp-code-font-family)"/>
              </a:rPr>
              <a:t>cat</a:t>
            </a:r>
            <a:r>
              <a:rPr lang="en-US" sz="2800" dirty="0" err="1">
                <a:effectLst/>
                <a:latin typeface="var(--jp-code-font-family)"/>
              </a:rPr>
              <a:t>plot</a:t>
            </a:r>
            <a:r>
              <a:rPr lang="en-US" sz="2800" dirty="0">
                <a:effectLst/>
                <a:latin typeface="var(--jp-code-font-family)"/>
              </a:rPr>
              <a:t>(data</a:t>
            </a:r>
            <a:r>
              <a:rPr lang="en-US" sz="2800" b="1" dirty="0">
                <a:effectLst/>
                <a:latin typeface="var(--jp-code-font-family)"/>
              </a:rPr>
              <a:t>=</a:t>
            </a:r>
            <a:r>
              <a:rPr lang="en-US" sz="2800" dirty="0" err="1">
                <a:effectLst/>
                <a:latin typeface="var(--jp-code-font-family)"/>
              </a:rPr>
              <a:t>df</a:t>
            </a:r>
            <a:r>
              <a:rPr lang="en-US" sz="2800" dirty="0">
                <a:effectLst/>
                <a:latin typeface="var(--jp-code-font-family)"/>
              </a:rPr>
              <a:t>, x</a:t>
            </a:r>
            <a:r>
              <a:rPr lang="en-US" sz="2800" b="1" dirty="0">
                <a:effectLst/>
                <a:latin typeface="var(--jp-code-font-family)"/>
              </a:rPr>
              <a:t>=</a:t>
            </a:r>
            <a:r>
              <a:rPr lang="en-US" sz="2800" dirty="0">
                <a:solidFill>
                  <a:srgbClr val="C00000"/>
                </a:solidFill>
                <a:effectLst/>
                <a:latin typeface="var(--jp-code-font-family)"/>
              </a:rPr>
              <a:t>"</a:t>
            </a:r>
            <a:r>
              <a:rPr lang="en-US" sz="2800" dirty="0" err="1">
                <a:solidFill>
                  <a:srgbClr val="C00000"/>
                </a:solidFill>
                <a:effectLst/>
                <a:latin typeface="var(--jp-code-font-family)"/>
              </a:rPr>
              <a:t>model_year</a:t>
            </a:r>
            <a:r>
              <a:rPr lang="en-US" sz="2800" dirty="0">
                <a:solidFill>
                  <a:srgbClr val="C00000"/>
                </a:solidFill>
                <a:effectLst/>
                <a:latin typeface="var(--jp-code-font-family)"/>
              </a:rPr>
              <a:t>"</a:t>
            </a:r>
            <a:r>
              <a:rPr lang="en-US" sz="2800" dirty="0">
                <a:effectLst/>
                <a:latin typeface="var(--jp-code-font-family)"/>
              </a:rPr>
              <a:t>, y</a:t>
            </a:r>
            <a:r>
              <a:rPr lang="en-US" sz="2800" b="1" dirty="0">
                <a:effectLst/>
                <a:latin typeface="var(--jp-code-font-family)"/>
              </a:rPr>
              <a:t>=</a:t>
            </a:r>
            <a:r>
              <a:rPr lang="en-US" sz="2800" dirty="0">
                <a:solidFill>
                  <a:srgbClr val="C00000"/>
                </a:solidFill>
                <a:effectLst/>
                <a:latin typeface="var(--jp-code-font-family)"/>
              </a:rPr>
              <a:t>"mpg"</a:t>
            </a:r>
            <a:r>
              <a:rPr lang="en-US" sz="2800" dirty="0">
                <a:effectLst/>
                <a:latin typeface="var(--jp-code-font-family)"/>
              </a:rPr>
              <a:t>, col</a:t>
            </a:r>
            <a:r>
              <a:rPr lang="en-US" sz="2800" b="1" dirty="0">
                <a:effectLst/>
                <a:latin typeface="var(--jp-code-font-family)"/>
              </a:rPr>
              <a:t>=</a:t>
            </a:r>
            <a:r>
              <a:rPr lang="en-US" sz="2800" dirty="0">
                <a:solidFill>
                  <a:srgbClr val="C00000"/>
                </a:solidFill>
                <a:effectLst/>
                <a:latin typeface="var(--jp-code-font-family)"/>
              </a:rPr>
              <a:t>"origin"</a:t>
            </a:r>
            <a:r>
              <a:rPr lang="en-US" sz="2800" dirty="0">
                <a:effectLst/>
                <a:latin typeface="var(--jp-code-font-family)"/>
              </a:rPr>
              <a:t>) </a:t>
            </a:r>
            <a:endParaRPr lang="en-US" sz="2800" b="0" i="0" dirty="0">
              <a:solidFill>
                <a:srgbClr val="000000"/>
              </a:solidFill>
              <a:effectLst/>
              <a:latin typeface="var(--jp-code-font-family)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85941FB-F99D-007E-06B5-A413AC09E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7" y="3841701"/>
            <a:ext cx="8720137" cy="28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95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/>
                <a:latin typeface="var(--jp-content-font-family)"/>
              </a:rPr>
              <a:t>You can easily change the type of graph that you're plotting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en-US" b="0" i="0" dirty="0">
              <a:solidFill>
                <a:srgbClr val="000000"/>
              </a:solidFill>
              <a:effectLst/>
              <a:latin typeface="var(--jp-code-font-family)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20FE0-84A0-B80D-EA03-5C58CDB014E7}"/>
              </a:ext>
            </a:extLst>
          </p:cNvPr>
          <p:cNvSpPr txBox="1"/>
          <p:nvPr/>
        </p:nvSpPr>
        <p:spPr>
          <a:xfrm>
            <a:off x="2321719" y="2722840"/>
            <a:ext cx="61007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</a:rPr>
              <a:t>g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FacetGrid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col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"origin")</a:t>
            </a:r>
          </a:p>
          <a:p>
            <a:endParaRPr lang="en-US" sz="2800" dirty="0">
              <a:effectLst/>
            </a:endParaRPr>
          </a:p>
          <a:p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map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b="1" dirty="0" err="1"/>
              <a:t>h</a:t>
            </a:r>
            <a:r>
              <a:rPr lang="en-US" sz="2800" dirty="0" err="1">
                <a:effectLst/>
              </a:rPr>
              <a:t>istplot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"mpg")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E8DCEC-0BC6-E5D0-0E33-99045EB4FE58}"/>
              </a:ext>
            </a:extLst>
          </p:cNvPr>
          <p:cNvCxnSpPr/>
          <p:nvPr/>
        </p:nvCxnSpPr>
        <p:spPr>
          <a:xfrm flipV="1">
            <a:off x="1114425" y="3100388"/>
            <a:ext cx="1207294" cy="100744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0B9398-3DFA-D110-9307-34114AF91BAA}"/>
              </a:ext>
            </a:extLst>
          </p:cNvPr>
          <p:cNvCxnSpPr>
            <a:cxnSpLocks/>
          </p:cNvCxnSpPr>
          <p:nvPr/>
        </p:nvCxnSpPr>
        <p:spPr>
          <a:xfrm flipH="1" flipV="1">
            <a:off x="2459831" y="4107835"/>
            <a:ext cx="123910" cy="56375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84CF15-621B-8E61-56F2-ABACBCDB45C1}"/>
              </a:ext>
            </a:extLst>
          </p:cNvPr>
          <p:cNvSpPr txBox="1"/>
          <p:nvPr/>
        </p:nvSpPr>
        <p:spPr>
          <a:xfrm>
            <a:off x="209120" y="4107835"/>
            <a:ext cx="14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the 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BF697-7128-7A2C-4943-B4E01CB29769}"/>
              </a:ext>
            </a:extLst>
          </p:cNvPr>
          <p:cNvSpPr txBox="1"/>
          <p:nvPr/>
        </p:nvSpPr>
        <p:spPr>
          <a:xfrm>
            <a:off x="2459831" y="4657992"/>
            <a:ext cx="365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call it and map it to new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08E285-DD52-A905-44C1-A0CB6D5935C2}"/>
              </a:ext>
            </a:extLst>
          </p:cNvPr>
          <p:cNvSpPr txBox="1"/>
          <p:nvPr/>
        </p:nvSpPr>
        <p:spPr>
          <a:xfrm>
            <a:off x="1266231" y="5741154"/>
            <a:ext cx="9121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Makes grid of subplots where each subplot shows the distribution of the "mpg" values for different values in the "origin" column of your </a:t>
            </a:r>
            <a:r>
              <a:rPr lang="en-US" dirty="0" err="1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40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-apple-system"/>
              </a:rPr>
              <a:t>How about we </a:t>
            </a:r>
            <a:r>
              <a:rPr lang="en-US" b="0" i="0" dirty="0">
                <a:effectLst/>
                <a:latin typeface="-apple-system"/>
              </a:rPr>
              <a:t>look at a scatter plot of the 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300038" y="2069991"/>
            <a:ext cx="75795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g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=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FacetGrid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df</a:t>
            </a:r>
            <a:r>
              <a:rPr lang="en-US" sz="3200" dirty="0">
                <a:effectLst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col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"origin")</a:t>
            </a:r>
            <a:r>
              <a:rPr lang="en-US" sz="3200" dirty="0"/>
              <a:t> </a:t>
            </a:r>
          </a:p>
          <a:p>
            <a:endParaRPr lang="en-US" sz="3200" dirty="0">
              <a:effectLst/>
            </a:endParaRP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scatter</a:t>
            </a:r>
            <a:r>
              <a:rPr lang="en-US" sz="3200" dirty="0">
                <a:effectLst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"horsepower",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"mpg")</a:t>
            </a:r>
            <a:endParaRPr lang="en-US" sz="32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CAB1F1A-63F0-4522-EE4D-5C08DC9C7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62" y="4456311"/>
            <a:ext cx="6553200" cy="210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52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-apple-system"/>
              </a:rPr>
              <a:t>cat</a:t>
            </a:r>
            <a:r>
              <a:rPr lang="en-US" b="1" i="0" dirty="0" err="1">
                <a:effectLst/>
                <a:latin typeface="-apple-system"/>
              </a:rPr>
              <a:t>plot</a:t>
            </a:r>
            <a:r>
              <a:rPr lang="en-US" b="1" i="0" dirty="0">
                <a:effectLst/>
                <a:latin typeface="-apple-system"/>
              </a:rPr>
              <a:t> and </a:t>
            </a:r>
            <a:r>
              <a:rPr lang="en-US" b="1" i="0" dirty="0" err="1">
                <a:effectLst/>
                <a:latin typeface="-apple-system"/>
              </a:rPr>
              <a:t>FacetGrid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696700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/>
                <a:latin typeface="var(--jp-content-font-family)"/>
              </a:rPr>
              <a:t>Let's say you want to visualize the "Kernel Density Estimation" for each type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en-US" b="0" i="0" dirty="0">
              <a:solidFill>
                <a:srgbClr val="000000"/>
              </a:solidFill>
              <a:effectLst/>
              <a:latin typeface="var(--jp-code-font-famil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516731" y="1666509"/>
            <a:ext cx="1115853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effectLst/>
              </a:rPr>
              <a:t># Define new variable `tons`</a:t>
            </a:r>
          </a:p>
          <a:p>
            <a:r>
              <a:rPr lang="en-US" sz="2800" dirty="0"/>
              <a:t> 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['tons']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df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weight</a:t>
            </a:r>
            <a:r>
              <a:rPr lang="en-US" sz="2800" b="1" dirty="0">
                <a:effectLst/>
              </a:rPr>
              <a:t>/</a:t>
            </a:r>
            <a:r>
              <a:rPr lang="en-US" sz="2800" dirty="0">
                <a:effectLst/>
              </a:rPr>
              <a:t>2000)</a:t>
            </a:r>
            <a:r>
              <a:rPr lang="en-US" sz="2800" b="1" dirty="0">
                <a:effectLst/>
              </a:rPr>
              <a:t>.</a:t>
            </a:r>
            <a:r>
              <a:rPr lang="en-US" sz="2800" dirty="0" err="1">
                <a:effectLst/>
              </a:rPr>
              <a:t>astype</a:t>
            </a:r>
            <a:r>
              <a:rPr lang="en-US" sz="2800" dirty="0">
                <a:effectLst/>
              </a:rPr>
              <a:t>(</a:t>
            </a:r>
            <a:r>
              <a:rPr lang="en-US" sz="2800" dirty="0">
                <a:solidFill>
                  <a:srgbClr val="008000"/>
                </a:solidFill>
                <a:effectLst/>
              </a:rPr>
              <a:t>int</a:t>
            </a:r>
            <a:r>
              <a:rPr lang="en-US" sz="2800" dirty="0">
                <a:effectLst/>
              </a:rPr>
              <a:t>)</a:t>
            </a:r>
          </a:p>
          <a:p>
            <a:endParaRPr lang="en-US" sz="2800" dirty="0">
              <a:effectLst/>
            </a:endParaRPr>
          </a:p>
          <a:p>
            <a:r>
              <a:rPr lang="en-US" sz="2800" dirty="0"/>
              <a:t> </a:t>
            </a:r>
            <a:r>
              <a:rPr lang="en-US" sz="2800" i="1" dirty="0">
                <a:effectLst/>
              </a:rPr>
              <a:t># Create grid to plot your data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g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FacetGrid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col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"origin",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row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"tons")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1) Specify type of function</a:t>
            </a:r>
            <a:r>
              <a:rPr lang="en-US" sz="2800" dirty="0"/>
              <a:t> </a:t>
            </a:r>
            <a:r>
              <a:rPr lang="en-US" sz="2800" i="1" dirty="0"/>
              <a:t> </a:t>
            </a:r>
            <a:r>
              <a:rPr lang="en-US" sz="2800" i="1" dirty="0">
                <a:effectLst/>
              </a:rPr>
              <a:t>2) Specify 'x' and 'y' for each plot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map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kdeplot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"mpg")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Define the x- and y-limits for each subplot</a:t>
            </a:r>
          </a:p>
          <a:p>
            <a:r>
              <a:rPr lang="en-US" sz="2800" dirty="0"/>
              <a:t> </a:t>
            </a:r>
            <a:r>
              <a:rPr lang="en-US" sz="2800" dirty="0" err="1">
                <a:effectLst/>
              </a:rPr>
              <a:t>plt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xlim</a:t>
            </a:r>
            <a:r>
              <a:rPr lang="en-US" sz="2800" dirty="0">
                <a:effectLst/>
              </a:rPr>
              <a:t>(0,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250)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plt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ylim</a:t>
            </a:r>
            <a:r>
              <a:rPr lang="en-US" sz="2800" dirty="0">
                <a:effectLst/>
              </a:rPr>
              <a:t>(0,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60)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279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These functions allow you to plot </a:t>
            </a:r>
            <a:r>
              <a:rPr lang="en-US" b="0" i="1" dirty="0">
                <a:solidFill>
                  <a:srgbClr val="000000"/>
                </a:solidFill>
                <a:effectLst/>
                <a:latin typeface="var(--jp-content-font-family)"/>
              </a:rPr>
              <a:t>pairwise relations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 in a dataset.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Let's say we want to plot the relation between mpg, horsepower, weight, and origin.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And we also want to separate them based on the origin.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var(--jp-content-font-family)"/>
              </a:rPr>
              <a:t>No types</a:t>
            </a:r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B9DDF-15F9-98CC-5F96-A3E991EDA816}"/>
              </a:ext>
            </a:extLst>
          </p:cNvPr>
          <p:cNvSpPr txBox="1"/>
          <p:nvPr/>
        </p:nvSpPr>
        <p:spPr>
          <a:xfrm>
            <a:off x="3150392" y="3429000"/>
            <a:ext cx="82034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g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sns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PairGrid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df</a:t>
            </a:r>
            <a:r>
              <a:rPr lang="en-US" sz="2400" dirty="0">
                <a:effectLst/>
              </a:rPr>
              <a:t>[["mpg",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"horsepower",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"weight",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"origin"]])</a:t>
            </a:r>
            <a:r>
              <a:rPr lang="en-US" sz="2400" dirty="0"/>
              <a:t> </a:t>
            </a:r>
          </a:p>
          <a:p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map_upper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sns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regplot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</a:p>
          <a:p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map_lower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sns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residplot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map_diag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hist</a:t>
            </a:r>
            <a:r>
              <a:rPr lang="en-US" sz="2400" dirty="0">
                <a:effectLst/>
              </a:rPr>
              <a:t>)</a:t>
            </a:r>
          </a:p>
          <a:p>
            <a:r>
              <a:rPr lang="en-US" sz="2400" dirty="0"/>
              <a:t> </a:t>
            </a:r>
            <a:r>
              <a:rPr lang="en-US" sz="2400" b="1" dirty="0">
                <a:effectLst/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ax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in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axes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flat</a:t>
            </a:r>
            <a:r>
              <a:rPr lang="en-US" sz="2400" dirty="0">
                <a:effectLst/>
              </a:rPr>
              <a:t>:</a:t>
            </a:r>
          </a:p>
          <a:p>
            <a:r>
              <a:rPr lang="en-US" sz="2400" dirty="0"/>
              <a:t>	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setp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ax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get_xticklabels</a:t>
            </a:r>
            <a:r>
              <a:rPr lang="en-US" sz="2400" dirty="0">
                <a:effectLst/>
              </a:rPr>
              <a:t>(),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rotation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45)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g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set</a:t>
            </a:r>
            <a:r>
              <a:rPr lang="en-US" sz="2400" dirty="0">
                <a:effectLst/>
              </a:rPr>
              <a:t>(alpha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0.5)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659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We can specify the types of </a:t>
            </a:r>
            <a:r>
              <a:rPr lang="en-US" dirty="0">
                <a:highlight>
                  <a:srgbClr val="C0C0C0"/>
                </a:highlight>
              </a:rPr>
              <a:t>origin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542925" y="2170003"/>
            <a:ext cx="1124426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g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=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PairGrid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df</a:t>
            </a:r>
            <a:r>
              <a:rPr lang="en-US" sz="3200" dirty="0">
                <a:effectLst/>
              </a:rPr>
              <a:t>[["mpg",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"horsepower",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"weight",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"origin"]],</a:t>
            </a:r>
            <a:r>
              <a:rPr lang="en-US" sz="3200" dirty="0"/>
              <a:t> 				</a:t>
            </a:r>
            <a:r>
              <a:rPr lang="en-US" sz="3600" b="1" dirty="0">
                <a:effectLst/>
              </a:rPr>
              <a:t>hue="origin")</a:t>
            </a:r>
            <a:r>
              <a:rPr lang="en-US" sz="3600" b="1" dirty="0"/>
              <a:t> </a:t>
            </a:r>
            <a:endParaRPr lang="en-US" sz="3200" b="1" dirty="0"/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map_upper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regplot</a:t>
            </a:r>
            <a:r>
              <a:rPr lang="en-US" sz="3200" dirty="0">
                <a:effectLst/>
              </a:rPr>
              <a:t>)</a:t>
            </a:r>
          </a:p>
          <a:p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map_lower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residplot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map_diag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hist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r>
              <a:rPr lang="en-US" sz="3200" b="1" dirty="0">
                <a:effectLst/>
              </a:rPr>
              <a:t>for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ax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in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axes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flat</a:t>
            </a:r>
            <a:r>
              <a:rPr lang="en-US" sz="3200" dirty="0">
                <a:effectLst/>
              </a:rPr>
              <a:t>:</a:t>
            </a:r>
            <a:r>
              <a:rPr lang="en-US" sz="3200" dirty="0"/>
              <a:t> </a:t>
            </a:r>
          </a:p>
          <a:p>
            <a:r>
              <a:rPr lang="en-US" sz="3200" dirty="0">
                <a:effectLst/>
              </a:rPr>
              <a:t>	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setp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ax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get_xticklabels</a:t>
            </a:r>
            <a:r>
              <a:rPr lang="en-US" sz="3200" dirty="0">
                <a:effectLst/>
              </a:rPr>
              <a:t>(),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rotation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45)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add_legend</a:t>
            </a:r>
            <a:r>
              <a:rPr lang="en-US" sz="3200" dirty="0">
                <a:effectLst/>
              </a:rPr>
              <a:t>()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set</a:t>
            </a:r>
            <a:r>
              <a:rPr lang="en-US" sz="3200" dirty="0">
                <a:effectLst/>
              </a:rPr>
              <a:t>(alpha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0.5)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5424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We can specify the types of </a:t>
            </a:r>
            <a:r>
              <a:rPr lang="en-US" b="0" i="0" dirty="0">
                <a:effectLst/>
                <a:highlight>
                  <a:srgbClr val="C0C0C0"/>
                </a:highlight>
                <a:latin typeface="-apple-system"/>
              </a:rPr>
              <a:t>maker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542925" y="2170003"/>
            <a:ext cx="1124426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g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=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PairGrid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df</a:t>
            </a:r>
            <a:r>
              <a:rPr lang="en-US" sz="3200" dirty="0">
                <a:effectLst/>
              </a:rPr>
              <a:t>[["mpg",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"horsepower",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"weight",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"origin"]],</a:t>
            </a:r>
            <a:r>
              <a:rPr lang="en-US" sz="3200" dirty="0"/>
              <a:t> 				</a:t>
            </a:r>
            <a:r>
              <a:rPr lang="en-US" sz="3600" b="1" dirty="0">
                <a:effectLst/>
              </a:rPr>
              <a:t>hue=”maker")</a:t>
            </a:r>
            <a:r>
              <a:rPr lang="en-US" sz="3600" b="1" dirty="0"/>
              <a:t> </a:t>
            </a:r>
            <a:endParaRPr lang="en-US" sz="3200" b="1" dirty="0"/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map_upper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regplot</a:t>
            </a:r>
            <a:r>
              <a:rPr lang="en-US" sz="3200" dirty="0">
                <a:effectLst/>
              </a:rPr>
              <a:t>)</a:t>
            </a:r>
          </a:p>
          <a:p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map_lower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residplot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map_diag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hist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r>
              <a:rPr lang="en-US" sz="3200" b="1" dirty="0">
                <a:effectLst/>
              </a:rPr>
              <a:t>for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ax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in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axes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flat</a:t>
            </a:r>
            <a:r>
              <a:rPr lang="en-US" sz="3200" dirty="0">
                <a:effectLst/>
              </a:rPr>
              <a:t>:</a:t>
            </a:r>
            <a:r>
              <a:rPr lang="en-US" sz="3200" dirty="0"/>
              <a:t> </a:t>
            </a:r>
          </a:p>
          <a:p>
            <a:r>
              <a:rPr lang="en-US" sz="3200" dirty="0">
                <a:effectLst/>
              </a:rPr>
              <a:t>	</a:t>
            </a:r>
            <a:r>
              <a:rPr lang="en-US" sz="3200" dirty="0" err="1">
                <a:effectLst/>
              </a:rPr>
              <a:t>plt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setp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ax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get_xticklabels</a:t>
            </a:r>
            <a:r>
              <a:rPr lang="en-US" sz="3200" dirty="0">
                <a:effectLst/>
              </a:rPr>
              <a:t>(),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rotation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45)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add_legend</a:t>
            </a:r>
            <a:r>
              <a:rPr lang="en-US" sz="3200" dirty="0">
                <a:effectLst/>
              </a:rPr>
              <a:t>()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set</a:t>
            </a:r>
            <a:r>
              <a:rPr lang="en-US" sz="3200" dirty="0">
                <a:effectLst/>
              </a:rPr>
              <a:t>(alpha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0.5)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503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PairGrid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You can see, you have some freedom when it comes to what you want to plot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1F1EB-026C-4D99-C70B-6AD11EC514C5}"/>
              </a:ext>
            </a:extLst>
          </p:cNvPr>
          <p:cNvSpPr txBox="1"/>
          <p:nvPr/>
        </p:nvSpPr>
        <p:spPr>
          <a:xfrm>
            <a:off x="838200" y="2170003"/>
            <a:ext cx="108775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</a:rPr>
              <a:t>g</a:t>
            </a:r>
            <a:r>
              <a:rPr lang="en-US" sz="3200" dirty="0"/>
              <a:t> </a:t>
            </a:r>
            <a:r>
              <a:rPr lang="en-US" sz="3200" b="1" dirty="0">
                <a:effectLst/>
              </a:rPr>
              <a:t>=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PairGrid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df</a:t>
            </a:r>
            <a:r>
              <a:rPr lang="en-US" sz="3200" dirty="0">
                <a:effectLst/>
              </a:rPr>
              <a:t>[["mpg",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"horsepower",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"weight",</a:t>
            </a:r>
            <a:r>
              <a:rPr lang="en-US" sz="3200" dirty="0"/>
              <a:t> </a:t>
            </a:r>
            <a:r>
              <a:rPr lang="en-US" sz="3200" dirty="0">
                <a:effectLst/>
              </a:rPr>
              <a:t>"origin"]])</a:t>
            </a:r>
          </a:p>
          <a:p>
            <a:endParaRPr lang="en-US" sz="3200" dirty="0">
              <a:effectLst/>
            </a:endParaRP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map_diag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kdeplot</a:t>
            </a:r>
            <a:r>
              <a:rPr lang="en-US" sz="3200" dirty="0">
                <a:effectLst/>
              </a:rPr>
              <a:t>)</a:t>
            </a:r>
            <a:r>
              <a:rPr lang="en-US" sz="3200" dirty="0"/>
              <a:t> </a:t>
            </a:r>
          </a:p>
          <a:p>
            <a:endParaRPr lang="en-US" sz="3200" dirty="0">
              <a:effectLst/>
            </a:endParaRPr>
          </a:p>
          <a:p>
            <a:r>
              <a:rPr lang="en-US" sz="3200" dirty="0" err="1">
                <a:effectLst/>
              </a:rPr>
              <a:t>g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map_offdiag</a:t>
            </a:r>
            <a:r>
              <a:rPr lang="en-US" sz="3200" dirty="0">
                <a:effectLst/>
              </a:rPr>
              <a:t>(</a:t>
            </a:r>
            <a:r>
              <a:rPr lang="en-US" sz="3200" dirty="0" err="1">
                <a:effectLst/>
              </a:rPr>
              <a:t>sns</a:t>
            </a:r>
            <a:r>
              <a:rPr lang="en-US" sz="3200" b="1" dirty="0" err="1">
                <a:effectLst/>
              </a:rPr>
              <a:t>.</a:t>
            </a:r>
            <a:r>
              <a:rPr lang="en-US" sz="3200" dirty="0" err="1">
                <a:effectLst/>
              </a:rPr>
              <a:t>kdeplot</a:t>
            </a:r>
            <a:r>
              <a:rPr lang="en-US" sz="3200" dirty="0">
                <a:effectLst/>
              </a:rPr>
              <a:t>,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cmap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"</a:t>
            </a:r>
            <a:r>
              <a:rPr lang="en-US" sz="3200" dirty="0" err="1">
                <a:effectLst/>
              </a:rPr>
              <a:t>Blues_d</a:t>
            </a:r>
            <a:r>
              <a:rPr lang="en-US" sz="3200" dirty="0">
                <a:effectLst/>
              </a:rPr>
              <a:t>",</a:t>
            </a:r>
            <a:r>
              <a:rPr lang="en-US" sz="3200" dirty="0"/>
              <a:t> </a:t>
            </a:r>
            <a:r>
              <a:rPr lang="en-US" sz="3200" dirty="0" err="1">
                <a:effectLst/>
              </a:rPr>
              <a:t>n_levels</a:t>
            </a:r>
            <a:r>
              <a:rPr lang="en-US" sz="3200" b="1" dirty="0">
                <a:effectLst/>
              </a:rPr>
              <a:t>=</a:t>
            </a:r>
            <a:r>
              <a:rPr lang="en-US" sz="3200" dirty="0">
                <a:effectLst/>
              </a:rPr>
              <a:t>6)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356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-apple-system"/>
              </a:rPr>
              <a:t>Today we will be focusing on plotting and on how to produce </a:t>
            </a:r>
            <a:r>
              <a:rPr lang="en-US" b="1" i="0" dirty="0">
                <a:effectLst/>
                <a:latin typeface="-apple-system"/>
              </a:rPr>
              <a:t>publication-ready</a:t>
            </a:r>
            <a:r>
              <a:rPr lang="en-US" b="0" i="0" dirty="0">
                <a:effectLst/>
                <a:latin typeface="-apple-system"/>
              </a:rPr>
              <a:t> plots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Modifying your </a:t>
            </a:r>
            <a:r>
              <a:rPr lang="en-US" b="0" i="0" dirty="0" err="1">
                <a:effectLst/>
                <a:latin typeface="-apple-system"/>
              </a:rPr>
              <a:t>matplotlibrc</a:t>
            </a:r>
            <a:r>
              <a:rPr lang="en-US" b="0" i="0" dirty="0">
                <a:effectLst/>
                <a:latin typeface="-apple-system"/>
              </a:rPr>
              <a:t> file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Matplotlib Style sheets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Seaborn</a:t>
            </a:r>
          </a:p>
          <a:p>
            <a:pPr lvl="1"/>
            <a:r>
              <a:rPr lang="en-US" b="0" i="0" dirty="0">
                <a:effectLst/>
                <a:latin typeface="-apple-system"/>
              </a:rPr>
              <a:t>Bokeh</a:t>
            </a:r>
          </a:p>
          <a:p>
            <a:endParaRPr lang="en-US" dirty="0"/>
          </a:p>
        </p:txBody>
      </p:sp>
      <p:pic>
        <p:nvPicPr>
          <p:cNvPr id="1026" name="Picture 2" descr="Veusz – a scientific plotting package">
            <a:extLst>
              <a:ext uri="{FF2B5EF4-FFF2-40B4-BE49-F238E27FC236}">
                <a16:creationId xmlns:a16="http://schemas.microsoft.com/office/drawing/2014/main" id="{422116CC-19E6-6B33-B0FC-7A58D02B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2784475"/>
            <a:ext cx="41148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1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JointGrid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You can also visualize 2D-data in different ways: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KDE and Histograms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You can estimate the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ar(--jp-content-font-family)"/>
                <a:hlinkClick r:id="rId2"/>
              </a:rPr>
              <a:t>Pearson correlation factor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, along with the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ar(--jp-content-font-family)"/>
                <a:hlinkClick r:id="rId3"/>
              </a:rPr>
              <a:t>p-value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 of a linear fitting.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300038" y="3429000"/>
            <a:ext cx="1137284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sns.jointplot</a:t>
            </a:r>
            <a:r>
              <a:rPr lang="en-US" sz="2800" dirty="0">
                <a:effectLst/>
              </a:rPr>
              <a:t>(data=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 x="mpg", y="horsepower", kind='</a:t>
            </a:r>
            <a:r>
              <a:rPr lang="en-US" sz="2800" dirty="0" err="1">
                <a:effectLst/>
              </a:rPr>
              <a:t>kde</a:t>
            </a:r>
            <a:r>
              <a:rPr lang="en-US" sz="2800" dirty="0">
                <a:effectLst/>
              </a:rPr>
              <a:t>')</a:t>
            </a:r>
          </a:p>
          <a:p>
            <a:endParaRPr lang="en-US" sz="2800" dirty="0"/>
          </a:p>
          <a:p>
            <a:endParaRPr lang="en-US" sz="2800" dirty="0">
              <a:effectLst/>
            </a:endParaRPr>
          </a:p>
          <a:p>
            <a:endParaRPr lang="en-US" sz="2800" dirty="0"/>
          </a:p>
          <a:p>
            <a:r>
              <a:rPr lang="en-US" sz="2800" dirty="0">
                <a:effectLst/>
              </a:rPr>
              <a:t>g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jointplot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"mpg",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kind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</a:t>
            </a:r>
            <a:r>
              <a:rPr lang="en-US" sz="2800" dirty="0" err="1">
                <a:effectLst/>
              </a:rPr>
              <a:t>kde</a:t>
            </a:r>
            <a:r>
              <a:rPr lang="en-US" sz="2800" dirty="0">
                <a:effectLst/>
              </a:rPr>
              <a:t>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color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"r")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plot_joint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plt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scatter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"w",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s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30,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linewidth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1,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marker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"+")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ax_joint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collections</a:t>
            </a:r>
            <a:r>
              <a:rPr lang="en-US" sz="2800" dirty="0">
                <a:effectLst/>
              </a:rPr>
              <a:t>[0]</a:t>
            </a:r>
            <a:r>
              <a:rPr lang="en-US" sz="2800" b="1" dirty="0">
                <a:effectLst/>
              </a:rPr>
              <a:t>.</a:t>
            </a:r>
            <a:r>
              <a:rPr lang="en-US" sz="2800" dirty="0" err="1">
                <a:effectLst/>
              </a:rPr>
              <a:t>set_alpha</a:t>
            </a:r>
            <a:r>
              <a:rPr lang="en-US" sz="2800" dirty="0">
                <a:effectLst/>
              </a:rPr>
              <a:t>(0)</a:t>
            </a:r>
            <a:endParaRPr lang="en-US" sz="2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66C2E8-1925-78BF-3C15-B9C894C1D246}"/>
              </a:ext>
            </a:extLst>
          </p:cNvPr>
          <p:cNvCxnSpPr>
            <a:cxnSpLocks/>
          </p:cNvCxnSpPr>
          <p:nvPr/>
        </p:nvCxnSpPr>
        <p:spPr>
          <a:xfrm flipH="1" flipV="1">
            <a:off x="9501188" y="5898078"/>
            <a:ext cx="928687" cy="4741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ECD240-0556-B6EC-0920-B73A7FE269BF}"/>
              </a:ext>
            </a:extLst>
          </p:cNvPr>
          <p:cNvSpPr txBox="1"/>
          <p:nvPr/>
        </p:nvSpPr>
        <p:spPr>
          <a:xfrm>
            <a:off x="10561033" y="6352877"/>
            <a:ext cx="124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Matplotlib!</a:t>
            </a:r>
          </a:p>
        </p:txBody>
      </p:sp>
    </p:spTree>
    <p:extLst>
      <p:ext uri="{BB962C8B-B14F-4D97-AF65-F5344CB8AC3E}">
        <p14:creationId xmlns:p14="http://schemas.microsoft.com/office/powerpoint/2010/main" val="85313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JointGrid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show the linear regression of data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971550" y="1957387"/>
            <a:ext cx="11372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jointplot</a:t>
            </a:r>
            <a:r>
              <a:rPr lang="en-US" sz="2800" dirty="0">
                <a:effectLst/>
              </a:rPr>
              <a:t>("horsepower",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"mpg",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kind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"reg")</a:t>
            </a:r>
            <a:endParaRPr lang="en-US" sz="28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D5568B6-C7FC-16F4-E3D9-B2720E3B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2993890"/>
            <a:ext cx="3338512" cy="331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A853D7-9576-31C0-98B2-491CAEBC222E}"/>
              </a:ext>
            </a:extLst>
          </p:cNvPr>
          <p:cNvCxnSpPr/>
          <p:nvPr/>
        </p:nvCxnSpPr>
        <p:spPr>
          <a:xfrm flipV="1">
            <a:off x="1671145" y="2764221"/>
            <a:ext cx="1734207" cy="237533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76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JointGrid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2nd-order fitting to the data: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2028825"/>
            <a:ext cx="113728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</a:rPr>
              <a:t>g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JointGrid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"mpg",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plot_joint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regplot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order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2)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g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plot_marginals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.h</a:t>
            </a:r>
            <a:r>
              <a:rPr lang="en-US" sz="2800" dirty="0" err="1">
                <a:effectLst/>
              </a:rPr>
              <a:t>istplot</a:t>
            </a:r>
            <a:r>
              <a:rPr lang="en-US" sz="2800" dirty="0">
                <a:effectLst/>
              </a:rPr>
              <a:t>)</a:t>
            </a:r>
            <a:endParaRPr lang="en-US" sz="280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BA120DE-9992-2018-6E03-918A140F4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2" y="2721322"/>
            <a:ext cx="4114799" cy="41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82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jointplot</a:t>
            </a:r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herit"/>
              </a:rPr>
              <a:t>JointGrid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You can also plot </a:t>
            </a:r>
            <a:r>
              <a:rPr lang="en-US" b="1" i="0" dirty="0">
                <a:effectLst/>
                <a:latin typeface="-apple-system"/>
              </a:rPr>
              <a:t>2D-Histograms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2028825"/>
            <a:ext cx="113728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</a:rPr>
              <a:t>with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axes_style</a:t>
            </a:r>
            <a:r>
              <a:rPr lang="en-US" sz="2800" dirty="0">
                <a:effectLst/>
              </a:rPr>
              <a:t>("white"):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	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jointplot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"horsepower",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"mpg",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kind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"hex");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9EA0E-73F1-D716-A8B7-DACA55943400}"/>
              </a:ext>
            </a:extLst>
          </p:cNvPr>
          <p:cNvSpPr txBox="1"/>
          <p:nvPr/>
        </p:nvSpPr>
        <p:spPr>
          <a:xfrm>
            <a:off x="6479381" y="165949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D3D4E"/>
                </a:solidFill>
                <a:effectLst/>
                <a:latin typeface="Droid Serif"/>
              </a:rPr>
              <a:t>used for resource management and exception handling.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F20DC0-2E20-1416-AF26-D2AAE53BD54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128713" y="1844159"/>
            <a:ext cx="5350668" cy="298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DBB0809-54C4-8338-E486-C7FF30AD2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256" y="3352264"/>
            <a:ext cx="3286125" cy="33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67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inherit"/>
              </a:rPr>
              <a:t>boxplot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2028825"/>
            <a:ext cx="113728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boxplot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"origin",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</a:t>
            </a:r>
            <a:r>
              <a:rPr lang="en-US" sz="2800" dirty="0" err="1">
                <a:effectLst/>
              </a:rPr>
              <a:t>horsepower",data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 err="1">
                <a:effectLst/>
              </a:rPr>
              <a:t>df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palette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</a:t>
            </a:r>
            <a:r>
              <a:rPr lang="en-US" sz="2800" dirty="0" err="1">
                <a:effectLst/>
              </a:rPr>
              <a:t>PRGn</a:t>
            </a:r>
            <a:r>
              <a:rPr lang="en-US" sz="2800" dirty="0">
                <a:effectLst/>
              </a:rPr>
              <a:t>")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despine</a:t>
            </a:r>
            <a:r>
              <a:rPr lang="en-US" sz="2800" dirty="0">
                <a:effectLst/>
              </a:rPr>
              <a:t>(offset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10,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trim</a:t>
            </a:r>
            <a:r>
              <a:rPr lang="en-US" sz="2800" b="1" dirty="0">
                <a:effectLst/>
              </a:rPr>
              <a:t>=True</a:t>
            </a:r>
            <a:r>
              <a:rPr lang="en-US" sz="2800" dirty="0">
                <a:effectLst/>
              </a:rPr>
              <a:t>)</a:t>
            </a:r>
            <a:endParaRPr lang="en-US" sz="28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C2852088-004C-641E-21AF-A5D2902F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4917936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78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effectLst/>
                <a:latin typeface="-apple-system"/>
              </a:rPr>
              <a:t>tsplot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253331"/>
            <a:ext cx="11053762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/>
                <a:latin typeface="var(--jp-content-font-family)"/>
              </a:rPr>
              <a:t>Plot one or more timeseries with flexible representation of uncertainty.</a:t>
            </a:r>
            <a:br>
              <a:rPr lang="en-US" b="0" i="0" dirty="0">
                <a:solidFill>
                  <a:srgbClr val="000000"/>
                </a:solidFill>
                <a:effectLst/>
                <a:latin typeface="var(--jp-code-font-family)"/>
              </a:rPr>
            </a:br>
            <a:endParaRPr lang="en-US" b="0" i="0" dirty="0">
              <a:solidFill>
                <a:srgbClr val="000000"/>
              </a:solidFill>
              <a:effectLst/>
              <a:latin typeface="var(--jp-code-font-family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2028825"/>
            <a:ext cx="113728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tips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load_dataset</a:t>
            </a:r>
            <a:r>
              <a:rPr lang="en-US" sz="2800" dirty="0">
                <a:effectLst/>
              </a:rPr>
              <a:t>(”</a:t>
            </a:r>
            <a:r>
              <a:rPr lang="en-US" sz="2800" dirty="0"/>
              <a:t>tips</a:t>
            </a:r>
            <a:r>
              <a:rPr lang="en-US" sz="2800" dirty="0">
                <a:effectLst/>
              </a:rPr>
              <a:t>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ax = </a:t>
            </a:r>
            <a:r>
              <a:rPr lang="en-US" sz="2800" dirty="0" err="1"/>
              <a:t>sns.lineplot</a:t>
            </a:r>
            <a:r>
              <a:rPr lang="en-US" sz="2800" dirty="0"/>
              <a:t>(x="time", y="</a:t>
            </a:r>
            <a:r>
              <a:rPr lang="en-US" sz="2800" dirty="0" err="1"/>
              <a:t>total_bill</a:t>
            </a:r>
            <a:r>
              <a:rPr lang="en-US" sz="2800" dirty="0"/>
              <a:t>",</a:t>
            </a:r>
          </a:p>
          <a:p>
            <a:r>
              <a:rPr lang="en-US" sz="2800" dirty="0"/>
              <a:t>                  hue="sex", style="day",</a:t>
            </a:r>
          </a:p>
          <a:p>
            <a:r>
              <a:rPr lang="en-US" sz="2800" dirty="0"/>
              <a:t>                  data=tips)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5EBB96-A8C9-C2E5-1FEC-C0D8A1FB5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841" y="3834269"/>
            <a:ext cx="2514221" cy="2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943F0-5738-7017-805C-3E2A415083B5}"/>
              </a:ext>
            </a:extLst>
          </p:cNvPr>
          <p:cNvSpPr txBox="1"/>
          <p:nvPr/>
        </p:nvSpPr>
        <p:spPr>
          <a:xfrm>
            <a:off x="985838" y="5898078"/>
            <a:ext cx="275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= </a:t>
            </a:r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=(#,#))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59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r>
              <a:rPr lang="en-US" b="1" i="0" dirty="0" err="1">
                <a:effectLst/>
                <a:latin typeface="-apple-system"/>
              </a:rPr>
              <a:t>tsplot</a:t>
            </a:r>
            <a:endParaRPr lang="en-US" b="1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295275" y="1167349"/>
            <a:ext cx="1137284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800" dirty="0">
                <a:latin typeface="var(--jp-code-font-family)"/>
              </a:rPr>
              <a:t>x = </a:t>
            </a:r>
            <a:r>
              <a:rPr lang="en-US" sz="2800" dirty="0" err="1">
                <a:latin typeface="var(--jp-code-font-family)"/>
              </a:rPr>
              <a:t>np.linspace</a:t>
            </a:r>
            <a:r>
              <a:rPr lang="en-US" sz="2800" dirty="0">
                <a:latin typeface="var(--jp-code-font-family)"/>
              </a:rPr>
              <a:t>(0, 15, 31)</a:t>
            </a:r>
          </a:p>
          <a:p>
            <a:pPr rtl="0"/>
            <a:r>
              <a:rPr lang="en-US" sz="2800" dirty="0">
                <a:latin typeface="var(--jp-code-font-family)"/>
              </a:rPr>
              <a:t>data = </a:t>
            </a:r>
            <a:r>
              <a:rPr lang="en-US" sz="2800" dirty="0" err="1">
                <a:latin typeface="var(--jp-code-font-family)"/>
              </a:rPr>
              <a:t>np.sin</a:t>
            </a:r>
            <a:r>
              <a:rPr lang="en-US" sz="2800" dirty="0">
                <a:latin typeface="var(--jp-code-font-family)"/>
              </a:rPr>
              <a:t>(x) + </a:t>
            </a:r>
            <a:r>
              <a:rPr lang="en-US" sz="2800" dirty="0" err="1">
                <a:latin typeface="var(--jp-code-font-family)"/>
              </a:rPr>
              <a:t>np.random.rand</a:t>
            </a:r>
            <a:r>
              <a:rPr lang="en-US" sz="2800" dirty="0">
                <a:latin typeface="var(--jp-code-font-family)"/>
              </a:rPr>
              <a:t>(10, 31) + </a:t>
            </a:r>
            <a:r>
              <a:rPr lang="en-US" sz="2800" dirty="0" err="1">
                <a:latin typeface="var(--jp-code-font-family)"/>
              </a:rPr>
              <a:t>np.random.randn</a:t>
            </a:r>
            <a:r>
              <a:rPr lang="en-US" sz="2800" dirty="0">
                <a:latin typeface="var(--jp-code-font-family)"/>
              </a:rPr>
              <a:t>(10, 1)</a:t>
            </a:r>
          </a:p>
          <a:p>
            <a:pPr rtl="0"/>
            <a:r>
              <a:rPr lang="en-US" sz="2800" dirty="0">
                <a:latin typeface="var(--jp-code-font-family)"/>
              </a:rPr>
              <a:t>ax = </a:t>
            </a:r>
            <a:r>
              <a:rPr lang="en-US" sz="2800" dirty="0" err="1">
                <a:latin typeface="var(--jp-code-font-family)"/>
              </a:rPr>
              <a:t>sns.lineplot</a:t>
            </a:r>
            <a:r>
              <a:rPr lang="en-US" sz="2800" dirty="0">
                <a:latin typeface="var(--jp-code-font-family)"/>
              </a:rPr>
              <a:t>(data=data)</a:t>
            </a:r>
          </a:p>
          <a:p>
            <a:pPr rtl="0"/>
            <a:endParaRPr lang="en-US" sz="2800" dirty="0">
              <a:latin typeface="var(--jp-code-font-family)"/>
            </a:endParaRPr>
          </a:p>
          <a:p>
            <a:pPr rtl="0"/>
            <a:endParaRPr lang="en-US" sz="2800" dirty="0">
              <a:effectLst/>
              <a:latin typeface="var(--jp-code-font-family)"/>
            </a:endParaRPr>
          </a:p>
          <a:p>
            <a:endParaRPr lang="en-US" sz="2800" dirty="0">
              <a:effectLst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90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Scatterplot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553846" y="1998226"/>
            <a:ext cx="1137284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set</a:t>
            </a:r>
            <a:r>
              <a:rPr lang="en-US" sz="2800" dirty="0">
                <a:effectLst/>
              </a:rPr>
              <a:t>(style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</a:t>
            </a:r>
            <a:r>
              <a:rPr lang="en-US" sz="2800" dirty="0" err="1">
                <a:effectLst/>
              </a:rPr>
              <a:t>whitegrid</a:t>
            </a:r>
            <a:r>
              <a:rPr lang="en-US" sz="2800" dirty="0">
                <a:effectLst/>
              </a:rPr>
              <a:t>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palette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"muted")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Load the Dataset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iris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load_dataset</a:t>
            </a:r>
            <a:r>
              <a:rPr lang="en-US" sz="2800" dirty="0">
                <a:effectLst/>
              </a:rPr>
              <a:t>("iris")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Create a boxplot </a:t>
            </a:r>
          </a:p>
          <a:p>
            <a:r>
              <a:rPr lang="en-US" sz="2800" dirty="0">
                <a:effectLst/>
              </a:rPr>
              <a:t>iris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pd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melt</a:t>
            </a:r>
            <a:r>
              <a:rPr lang="en-US" sz="2800" dirty="0">
                <a:effectLst/>
              </a:rPr>
              <a:t>(iris,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"species",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var_name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"measurement")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Draw a categorical scatterplot to show each observation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swarmplot</a:t>
            </a:r>
            <a:r>
              <a:rPr lang="en-US" sz="2800" dirty="0">
                <a:effectLst/>
              </a:rPr>
              <a:t>(x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"measurement",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y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"value",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hue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"species",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data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iris)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2B141-DBD7-3CA0-1719-759573D5A176}"/>
              </a:ext>
            </a:extLst>
          </p:cNvPr>
          <p:cNvSpPr txBox="1"/>
          <p:nvPr/>
        </p:nvSpPr>
        <p:spPr>
          <a:xfrm>
            <a:off x="728663" y="1385888"/>
            <a:ext cx="4780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Let’s use the IRIS dataset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04D8E77B-BCC3-2838-BB72-5B2F053D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60" y="556231"/>
            <a:ext cx="4227035" cy="27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0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409575" y="3225343"/>
            <a:ext cx="1137284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set</a:t>
            </a:r>
            <a:r>
              <a:rPr lang="en-US" sz="2800" dirty="0">
                <a:effectLst/>
              </a:rPr>
              <a:t>(context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"paper",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font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"monospace")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i="1" dirty="0">
                <a:effectLst/>
              </a:rPr>
              <a:t># Load the </a:t>
            </a:r>
            <a:r>
              <a:rPr lang="en-US" sz="2800" i="1" dirty="0" err="1">
                <a:effectLst/>
              </a:rPr>
              <a:t>datset</a:t>
            </a:r>
            <a:r>
              <a:rPr lang="en-US" sz="2800" i="1" dirty="0">
                <a:effectLst/>
              </a:rPr>
              <a:t> of correlations between cortical brain networks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df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load_dataset</a:t>
            </a:r>
            <a:r>
              <a:rPr lang="en-US" sz="2800" dirty="0">
                <a:effectLst/>
              </a:rPr>
              <a:t>("</a:t>
            </a:r>
            <a:r>
              <a:rPr lang="en-US" sz="2800" dirty="0" err="1">
                <a:effectLst/>
              </a:rPr>
              <a:t>brain_networks</a:t>
            </a:r>
            <a:r>
              <a:rPr lang="en-US" sz="2800" dirty="0">
                <a:effectLst/>
              </a:rPr>
              <a:t>",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header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[0,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1,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2],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index_col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0)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corrmat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df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corr</a:t>
            </a:r>
            <a:r>
              <a:rPr lang="en-US" sz="2800" dirty="0">
                <a:effectLst/>
              </a:rPr>
              <a:t>()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2B141-DBD7-3CA0-1719-759573D5A176}"/>
              </a:ext>
            </a:extLst>
          </p:cNvPr>
          <p:cNvSpPr txBox="1"/>
          <p:nvPr/>
        </p:nvSpPr>
        <p:spPr>
          <a:xfrm>
            <a:off x="728663" y="1385888"/>
            <a:ext cx="4780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Let’s use the IRIS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02C22B-032D-73B8-4EE3-5CD190FF211F}"/>
              </a:ext>
            </a:extLst>
          </p:cNvPr>
          <p:cNvCxnSpPr>
            <a:cxnSpLocks/>
          </p:cNvCxnSpPr>
          <p:nvPr/>
        </p:nvCxnSpPr>
        <p:spPr>
          <a:xfrm flipH="1">
            <a:off x="1571625" y="2463106"/>
            <a:ext cx="5557838" cy="7622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B40671-9FFE-E720-461C-8A9D2CCC27A6}"/>
              </a:ext>
            </a:extLst>
          </p:cNvPr>
          <p:cNvSpPr txBox="1"/>
          <p:nvPr/>
        </p:nvSpPr>
        <p:spPr>
          <a:xfrm>
            <a:off x="7472364" y="2100263"/>
            <a:ext cx="388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REMINDER</a:t>
            </a:r>
            <a:r>
              <a:rPr lang="en-US" dirty="0"/>
              <a:t> to check documentation, </a:t>
            </a:r>
          </a:p>
          <a:p>
            <a:r>
              <a:rPr lang="en-US" dirty="0"/>
              <a:t>Here we can use .set to setup our plot using multiple arguments</a:t>
            </a:r>
          </a:p>
        </p:txBody>
      </p:sp>
    </p:spTree>
    <p:extLst>
      <p:ext uri="{BB962C8B-B14F-4D97-AF65-F5344CB8AC3E}">
        <p14:creationId xmlns:p14="http://schemas.microsoft.com/office/powerpoint/2010/main" val="193061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62" y="0"/>
            <a:ext cx="3033713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Heatmaps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B9BB6-F8DA-000E-241B-2A98B4940F01}"/>
              </a:ext>
            </a:extLst>
          </p:cNvPr>
          <p:cNvSpPr txBox="1"/>
          <p:nvPr/>
        </p:nvSpPr>
        <p:spPr>
          <a:xfrm>
            <a:off x="1152526" y="1544697"/>
            <a:ext cx="100203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effectLst/>
              </a:rPr>
              <a:t># Set up the matplotlib figure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f,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ax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plt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subplots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figsize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(12,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9))</a:t>
            </a:r>
          </a:p>
          <a:p>
            <a:r>
              <a:rPr lang="en-US" sz="2800" i="1" dirty="0">
                <a:effectLst/>
              </a:rPr>
              <a:t># Draw the heatmap using seaborn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heatmap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corrmat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vmax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.8,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square</a:t>
            </a:r>
            <a:r>
              <a:rPr lang="en-US" sz="2800" b="1" dirty="0">
                <a:effectLst/>
              </a:rPr>
              <a:t>=True</a:t>
            </a:r>
            <a:r>
              <a:rPr lang="en-US" sz="2800" dirty="0">
                <a:effectLst/>
              </a:rPr>
              <a:t>)</a:t>
            </a:r>
            <a:r>
              <a:rPr lang="en-US" sz="2800" dirty="0"/>
              <a:t> </a:t>
            </a:r>
          </a:p>
          <a:p>
            <a:r>
              <a:rPr lang="en-US" sz="2800" i="1" dirty="0">
                <a:effectLst/>
              </a:rPr>
              <a:t># Use matplotlib directly to emphasize known networks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networks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=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corrmat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columns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get_level_values</a:t>
            </a:r>
            <a:r>
              <a:rPr lang="en-US" sz="2800" dirty="0">
                <a:effectLst/>
              </a:rPr>
              <a:t>("network")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for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i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network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in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8000"/>
                </a:solidFill>
                <a:effectLst/>
              </a:rPr>
              <a:t>enumerate</a:t>
            </a:r>
            <a:r>
              <a:rPr lang="en-US" sz="2800" dirty="0">
                <a:effectLst/>
              </a:rPr>
              <a:t>(networks):</a:t>
            </a:r>
          </a:p>
          <a:p>
            <a:r>
              <a:rPr lang="en-US" sz="2800" b="1" dirty="0">
                <a:effectLst/>
              </a:rPr>
              <a:t>	if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i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and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network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!=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networks[</a:t>
            </a:r>
            <a:r>
              <a:rPr lang="en-US" sz="2800" dirty="0" err="1">
                <a:effectLst/>
              </a:rPr>
              <a:t>i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-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1]: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		</a:t>
            </a:r>
            <a:r>
              <a:rPr lang="en-US" sz="2800" dirty="0" err="1">
                <a:effectLst/>
              </a:rPr>
              <a:t>ax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axhline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solidFill>
                  <a:srgbClr val="008000"/>
                </a:solidFill>
                <a:effectLst/>
              </a:rPr>
              <a:t>len</a:t>
            </a:r>
            <a:r>
              <a:rPr lang="en-US" sz="2800" dirty="0">
                <a:effectLst/>
              </a:rPr>
              <a:t>(networks)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-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i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"w")</a:t>
            </a:r>
            <a:r>
              <a:rPr lang="en-US" sz="2800" dirty="0"/>
              <a:t> </a:t>
            </a:r>
          </a:p>
          <a:p>
            <a:r>
              <a:rPr lang="en-US" sz="2800" dirty="0">
                <a:effectLst/>
              </a:rPr>
              <a:t>		</a:t>
            </a:r>
            <a:r>
              <a:rPr lang="en-US" sz="2800" dirty="0" err="1">
                <a:effectLst/>
              </a:rPr>
              <a:t>ax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axvline</a:t>
            </a:r>
            <a:r>
              <a:rPr lang="en-US" sz="2800" dirty="0">
                <a:effectLst/>
              </a:rPr>
              <a:t>(</a:t>
            </a:r>
            <a:r>
              <a:rPr lang="en-US" sz="2800" dirty="0" err="1">
                <a:effectLst/>
              </a:rPr>
              <a:t>i</a:t>
            </a:r>
            <a:r>
              <a:rPr lang="en-US" sz="2800" dirty="0">
                <a:effectLst/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c</a:t>
            </a:r>
            <a:r>
              <a:rPr lang="en-US" sz="2800" b="1" dirty="0">
                <a:effectLst/>
              </a:rPr>
              <a:t>=</a:t>
            </a:r>
            <a:r>
              <a:rPr lang="en-US" sz="2800" dirty="0">
                <a:effectLst/>
              </a:rPr>
              <a:t>"w")</a:t>
            </a:r>
          </a:p>
          <a:p>
            <a:r>
              <a:rPr lang="en-US" sz="2800" dirty="0"/>
              <a:t> </a:t>
            </a:r>
            <a:r>
              <a:rPr lang="en-US" sz="2800" dirty="0" err="1">
                <a:effectLst/>
              </a:rPr>
              <a:t>f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tight_layout</a:t>
            </a:r>
            <a:r>
              <a:rPr lang="en-US" sz="2800" dirty="0">
                <a:effectLst/>
              </a:rPr>
              <a:t>()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2B141-DBD7-3CA0-1719-759573D5A176}"/>
              </a:ext>
            </a:extLst>
          </p:cNvPr>
          <p:cNvSpPr txBox="1"/>
          <p:nvPr/>
        </p:nvSpPr>
        <p:spPr>
          <a:xfrm>
            <a:off x="157163" y="959922"/>
            <a:ext cx="6745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Let’s use the Brain-Networks dataset</a:t>
            </a:r>
          </a:p>
        </p:txBody>
      </p:sp>
    </p:spTree>
    <p:extLst>
      <p:ext uri="{BB962C8B-B14F-4D97-AF65-F5344CB8AC3E}">
        <p14:creationId xmlns:p14="http://schemas.microsoft.com/office/powerpoint/2010/main" val="51138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Modifying your</a:t>
            </a:r>
            <a:r>
              <a:rPr lang="en-US" b="1" i="0" dirty="0">
                <a:effectLst/>
                <a:latin typeface="-apple-system"/>
              </a:rPr>
              <a:t> 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-apple-system"/>
              </a:rPr>
              <a:t>matplotlibrc</a:t>
            </a:r>
            <a:r>
              <a:rPr lang="en-US" b="1" i="0" dirty="0"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file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-apple-system"/>
              </a:rPr>
              <a:t>Matplotlib uses a </a:t>
            </a:r>
            <a:r>
              <a:rPr lang="en-US" b="0" i="1" dirty="0">
                <a:effectLst/>
                <a:latin typeface="-apple-system"/>
              </a:rPr>
              <a:t>special</a:t>
            </a:r>
            <a:r>
              <a:rPr lang="en-US" b="0" i="0" dirty="0">
                <a:effectLst/>
                <a:latin typeface="-apple-system"/>
              </a:rPr>
              <a:t> file called </a:t>
            </a:r>
            <a:r>
              <a:rPr lang="en-US" b="0" i="0" dirty="0" err="1">
                <a:effectLst/>
                <a:latin typeface="-apple-system"/>
              </a:rPr>
              <a:t>matplotlibrc</a:t>
            </a:r>
            <a:r>
              <a:rPr lang="en-US" b="0" i="0" dirty="0">
                <a:effectLst/>
                <a:latin typeface="-apple-system"/>
              </a:rPr>
              <a:t> file. This file is usually in your </a:t>
            </a:r>
            <a:r>
              <a:rPr lang="en-US" b="1" i="0" dirty="0">
                <a:effectLst/>
                <a:latin typeface="-apple-system"/>
              </a:rPr>
              <a:t>~/.matplotlib/</a:t>
            </a:r>
            <a:r>
              <a:rPr lang="en-US" b="1" i="0" dirty="0" err="1">
                <a:effectLst/>
                <a:latin typeface="-apple-system"/>
              </a:rPr>
              <a:t>matplotlibrc</a:t>
            </a:r>
            <a:endParaRPr lang="en-US" b="0" i="0" dirty="0">
              <a:effectLst/>
              <a:latin typeface="-apple-system"/>
            </a:endParaRPr>
          </a:p>
          <a:p>
            <a:pPr algn="l"/>
            <a:r>
              <a:rPr lang="en-US" b="0" i="0" dirty="0">
                <a:effectLst/>
                <a:latin typeface="-apple-system"/>
              </a:rPr>
              <a:t>You can check the location of this file by typing: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8CC9E-C93A-7A86-BD8C-1A7D20A5D12A}"/>
              </a:ext>
            </a:extLst>
          </p:cNvPr>
          <p:cNvSpPr txBox="1"/>
          <p:nvPr/>
        </p:nvSpPr>
        <p:spPr>
          <a:xfrm>
            <a:off x="1656159" y="3429000"/>
            <a:ext cx="88796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effectLst/>
              </a:rPr>
              <a:t># Importing modules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%matplotlib</a:t>
            </a:r>
            <a:r>
              <a:rPr lang="en-US" sz="2800" dirty="0"/>
              <a:t> inline 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matplotlib</a:t>
            </a:r>
            <a:r>
              <a:rPr lang="en-US" sz="2800" dirty="0"/>
              <a:t> </a:t>
            </a:r>
          </a:p>
          <a:p>
            <a:r>
              <a:rPr lang="en-US" sz="2800" i="1" dirty="0">
                <a:effectLst/>
              </a:rPr>
              <a:t># Printing out `</a:t>
            </a:r>
            <a:r>
              <a:rPr lang="en-US" sz="2800" i="1" dirty="0" err="1">
                <a:effectLst/>
              </a:rPr>
              <a:t>fname</a:t>
            </a:r>
            <a:r>
              <a:rPr lang="en-US" sz="2800" i="1" dirty="0">
                <a:effectLst/>
              </a:rPr>
              <a:t>` for `</a:t>
            </a:r>
            <a:r>
              <a:rPr lang="en-US" sz="2800" i="1" dirty="0" err="1">
                <a:effectLst/>
              </a:rPr>
              <a:t>matplotlibrc</a:t>
            </a:r>
            <a:r>
              <a:rPr lang="en-US" sz="2800" i="1" dirty="0">
                <a:effectLst/>
              </a:rPr>
              <a:t>`</a:t>
            </a:r>
            <a:r>
              <a:rPr lang="en-US" sz="2800" dirty="0"/>
              <a:t> </a:t>
            </a:r>
            <a:r>
              <a:rPr lang="en-US" sz="2800" dirty="0" err="1">
                <a:effectLst/>
              </a:rPr>
              <a:t>matplotlib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matplotlib_fname</a:t>
            </a:r>
            <a:r>
              <a:rPr lang="en-US" sz="2800" dirty="0">
                <a:effectLst/>
              </a:rPr>
              <a:t>()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37533-8648-2E66-972B-24D7E0C2B4E1}"/>
              </a:ext>
            </a:extLst>
          </p:cNvPr>
          <p:cNvSpPr txBox="1"/>
          <p:nvPr/>
        </p:nvSpPr>
        <p:spPr>
          <a:xfrm>
            <a:off x="1999059" y="5846544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import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FF"/>
                </a:solidFill>
                <a:effectLst/>
              </a:rPr>
              <a:t>numpy</a:t>
            </a:r>
            <a:r>
              <a:rPr lang="en-US" dirty="0"/>
              <a:t> </a:t>
            </a:r>
            <a:r>
              <a:rPr lang="en-US" b="1" dirty="0">
                <a:effectLst/>
              </a:rPr>
              <a:t>as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  <a:effectLst/>
              </a:rPr>
              <a:t>np</a:t>
            </a:r>
            <a:r>
              <a:rPr lang="en-US" dirty="0"/>
              <a:t> </a:t>
            </a:r>
          </a:p>
          <a:p>
            <a:r>
              <a:rPr lang="en-US" b="1" dirty="0">
                <a:effectLst/>
              </a:rPr>
              <a:t>import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FF"/>
                </a:solidFill>
                <a:effectLst/>
              </a:rPr>
              <a:t>matplotlib.pyplot</a:t>
            </a:r>
            <a:r>
              <a:rPr lang="en-US" dirty="0"/>
              <a:t> </a:t>
            </a:r>
            <a:r>
              <a:rPr lang="en-US" b="1" dirty="0">
                <a:effectLst/>
              </a:rPr>
              <a:t>as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FF"/>
                </a:solidFill>
                <a:effectLst/>
              </a:rPr>
              <a:t>plt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71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262" y="0"/>
            <a:ext cx="3033713" cy="959922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Heatmaps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EFB510C-4C53-09FD-C85C-98668168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2" y="959922"/>
            <a:ext cx="6645275" cy="57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015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1" name="Group 3175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1752" name="Rectangle 3175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3" name="Rectangle 3175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1754" name="Rectangle 3175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55" name="Rectangle 3175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F4A5F-6D93-0E6C-D651-F616BA0635F7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Happy computing!</a:t>
            </a:r>
          </a:p>
        </p:txBody>
      </p:sp>
      <p:pic>
        <p:nvPicPr>
          <p:cNvPr id="31746" name="Picture 2" descr="Computational physics – Isaac's science blog">
            <a:extLst>
              <a:ext uri="{FF2B5EF4-FFF2-40B4-BE49-F238E27FC236}">
                <a16:creationId xmlns:a16="http://schemas.microsoft.com/office/drawing/2014/main" id="{199C7FB6-7A73-9F55-2602-5EF4B5272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5304" y="1629942"/>
            <a:ext cx="5407002" cy="35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3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effectLst/>
                <a:latin typeface="var(--jp-content-font-family)"/>
              </a:rPr>
              <a:t>You can also </a:t>
            </a:r>
            <a:r>
              <a:rPr lang="en-US" b="1" dirty="0">
                <a:effectLst/>
                <a:latin typeface="var(--jp-content-font-family)"/>
              </a:rPr>
              <a:t>edit</a:t>
            </a:r>
            <a:r>
              <a:rPr lang="en-US" dirty="0">
                <a:effectLst/>
                <a:latin typeface="var(--jp-content-font-family)"/>
              </a:rPr>
              <a:t> the different parameters of the </a:t>
            </a:r>
            <a:r>
              <a:rPr lang="en-US" dirty="0" err="1">
                <a:effectLst/>
                <a:latin typeface="var(--jp-content-font-family)"/>
              </a:rPr>
              <a:t>matplotlibrc</a:t>
            </a:r>
            <a:r>
              <a:rPr lang="en-US" dirty="0">
                <a:effectLst/>
                <a:latin typeface="var(--jp-content-font-family)"/>
              </a:rPr>
              <a:t> file.</a:t>
            </a:r>
          </a:p>
          <a:p>
            <a:pPr algn="l"/>
            <a:endParaRPr lang="en-US" i="1" dirty="0">
              <a:effectLst/>
            </a:endParaRPr>
          </a:p>
          <a:p>
            <a:r>
              <a:rPr lang="en-US" i="1" dirty="0">
                <a:effectLst/>
              </a:rPr>
              <a:t># List of possible values to be changed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>
                <a:effectLst/>
              </a:rPr>
              <a:t>import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  <a:effectLst/>
              </a:rPr>
              <a:t>matplotlib</a:t>
            </a:r>
            <a:r>
              <a:rPr lang="en-US" dirty="0"/>
              <a:t> </a:t>
            </a:r>
            <a:r>
              <a:rPr lang="en-US" b="1" dirty="0">
                <a:effectLst/>
              </a:rPr>
              <a:t>as</a:t>
            </a:r>
            <a:r>
              <a:rPr lang="en-US" dirty="0"/>
              <a:t> </a:t>
            </a:r>
            <a:r>
              <a:rPr lang="en-US" b="1" dirty="0" err="1">
                <a:solidFill>
                  <a:srgbClr val="0000FF"/>
                </a:solidFill>
                <a:effectLst/>
              </a:rPr>
              <a:t>mpl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matplotlib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effectLst/>
              </a:rPr>
              <a:t>print</a:t>
            </a:r>
            <a:r>
              <a:rPr lang="en-US" dirty="0">
                <a:effectLst/>
              </a:rPr>
              <a:t>('Linewidth: </a:t>
            </a:r>
            <a:r>
              <a:rPr lang="en-US" b="1" dirty="0">
                <a:effectLst/>
              </a:rPr>
              <a:t>{0}</a:t>
            </a:r>
            <a:r>
              <a:rPr lang="en-US" dirty="0">
                <a:effectLst/>
              </a:rPr>
              <a:t> Color: </a:t>
            </a:r>
            <a:r>
              <a:rPr lang="en-US" b="1" dirty="0">
                <a:effectLst/>
              </a:rPr>
              <a:t>{1}</a:t>
            </a:r>
            <a:r>
              <a:rPr lang="en-US" dirty="0">
                <a:effectLst/>
              </a:rPr>
              <a:t>'</a:t>
            </a:r>
            <a:r>
              <a:rPr lang="en-US" b="1" dirty="0">
                <a:effectLst/>
              </a:rPr>
              <a:t>.</a:t>
            </a:r>
            <a:r>
              <a:rPr lang="en-US" dirty="0">
                <a:effectLst/>
              </a:rPr>
              <a:t>format(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>
                <a:effectLst/>
              </a:rPr>
              <a:t>['</a:t>
            </a:r>
            <a:r>
              <a:rPr lang="en-US" dirty="0" err="1">
                <a:effectLst/>
              </a:rPr>
              <a:t>lines.linewidth</a:t>
            </a:r>
            <a:r>
              <a:rPr lang="en-US" dirty="0">
                <a:effectLst/>
              </a:rPr>
              <a:t>’],</a:t>
            </a:r>
            <a:r>
              <a:rPr lang="en-US" dirty="0"/>
              <a:t> 						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>
                <a:effectLst/>
              </a:rPr>
              <a:t>['</a:t>
            </a:r>
            <a:r>
              <a:rPr lang="en-US" dirty="0" err="1">
                <a:effectLst/>
              </a:rPr>
              <a:t>lines.color</a:t>
            </a:r>
            <a:r>
              <a:rPr lang="en-US" dirty="0">
                <a:effectLst/>
              </a:rPr>
              <a:t>’]))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i="1" dirty="0">
                <a:effectLst/>
              </a:rPr>
              <a:t># Changing line properties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</a:t>
            </a:r>
            <a:r>
              <a:rPr lang="en-US" dirty="0">
                <a:effectLst/>
              </a:rPr>
              <a:t>('lines',</a:t>
            </a:r>
            <a:r>
              <a:rPr lang="en-US" dirty="0"/>
              <a:t> </a:t>
            </a:r>
            <a:r>
              <a:rPr lang="en-US" dirty="0">
                <a:effectLst/>
              </a:rPr>
              <a:t>linewidth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10,</a:t>
            </a:r>
            <a:r>
              <a:rPr lang="en-US" dirty="0"/>
              <a:t> </a:t>
            </a:r>
            <a:r>
              <a:rPr lang="en-US" dirty="0">
                <a:effectLst/>
              </a:rPr>
              <a:t>color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'g')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  <a:effectLst/>
              </a:rPr>
              <a:t>print</a:t>
            </a:r>
            <a:r>
              <a:rPr lang="en-US" dirty="0">
                <a:effectLst/>
              </a:rPr>
              <a:t>('Linewidth: </a:t>
            </a:r>
            <a:r>
              <a:rPr lang="en-US" b="1" dirty="0">
                <a:effectLst/>
              </a:rPr>
              <a:t>{0}</a:t>
            </a:r>
            <a:r>
              <a:rPr lang="en-US" dirty="0">
                <a:effectLst/>
              </a:rPr>
              <a:t> Color: </a:t>
            </a:r>
            <a:r>
              <a:rPr lang="en-US" b="1" dirty="0">
                <a:effectLst/>
              </a:rPr>
              <a:t>{1}</a:t>
            </a:r>
            <a:r>
              <a:rPr lang="en-US" dirty="0">
                <a:effectLst/>
              </a:rPr>
              <a:t>'</a:t>
            </a:r>
            <a:r>
              <a:rPr lang="en-US" b="1" dirty="0">
                <a:effectLst/>
              </a:rPr>
              <a:t>.</a:t>
            </a:r>
            <a:r>
              <a:rPr lang="en-US" dirty="0">
                <a:effectLst/>
              </a:rPr>
              <a:t>format(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>
                <a:effectLst/>
              </a:rPr>
              <a:t>['</a:t>
            </a:r>
            <a:r>
              <a:rPr lang="en-US" dirty="0" err="1">
                <a:effectLst/>
              </a:rPr>
              <a:t>lines.linewidth</a:t>
            </a:r>
            <a:r>
              <a:rPr lang="en-US" dirty="0">
                <a:effectLst/>
              </a:rPr>
              <a:t>'],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mpl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rcParams</a:t>
            </a:r>
            <a:r>
              <a:rPr lang="en-US" dirty="0">
                <a:effectLst/>
              </a:rPr>
              <a:t>['</a:t>
            </a:r>
            <a:r>
              <a:rPr lang="en-US" dirty="0" err="1">
                <a:effectLst/>
              </a:rPr>
              <a:t>lines.color</a:t>
            </a:r>
            <a:r>
              <a:rPr lang="en-US" dirty="0">
                <a:effectLst/>
              </a:rPr>
              <a:t>']))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3640B9-D167-C30B-C67D-DBD26C37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Modifying your</a:t>
            </a:r>
            <a:r>
              <a:rPr lang="en-US" b="1" i="0" dirty="0">
                <a:effectLst/>
                <a:latin typeface="-apple-system"/>
              </a:rPr>
              <a:t> 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-apple-system"/>
              </a:rPr>
              <a:t>matplotlibrc</a:t>
            </a:r>
            <a:r>
              <a:rPr lang="en-US" b="1" i="0" dirty="0"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file</a:t>
            </a:r>
            <a:br>
              <a:rPr lang="en-US" b="1" i="0" dirty="0">
                <a:effectLst/>
                <a:latin typeface="-apple-system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4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Matplotlib Style 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253331"/>
            <a:ext cx="11106150" cy="4351338"/>
          </a:xfrm>
        </p:spPr>
        <p:txBody>
          <a:bodyPr/>
          <a:lstStyle/>
          <a:p>
            <a:pPr algn="l"/>
            <a:r>
              <a:rPr lang="en-US" dirty="0">
                <a:effectLst/>
                <a:latin typeface="var(--jp-content-font-family)"/>
              </a:rPr>
              <a:t>Newer versions of matplotlib offer the option to setup a </a:t>
            </a:r>
            <a:r>
              <a:rPr lang="en-US" b="1" dirty="0">
                <a:effectLst/>
                <a:latin typeface="var(--jp-content-font-family)"/>
              </a:rPr>
              <a:t>style sheet</a:t>
            </a:r>
            <a:r>
              <a:rPr lang="en-US" dirty="0">
                <a:effectLst/>
                <a:latin typeface="var(--jp-content-font-family)"/>
              </a:rPr>
              <a:t>. For example, one can have a plot look like taken from </a:t>
            </a:r>
            <a:r>
              <a:rPr lang="en-US" dirty="0" err="1">
                <a:effectLst/>
                <a:highlight>
                  <a:srgbClr val="C0C0C0"/>
                </a:highlight>
                <a:latin typeface="var(--jp-content-font-family)"/>
              </a:rPr>
              <a:t>ggplot</a:t>
            </a:r>
            <a:r>
              <a:rPr lang="en-US" dirty="0">
                <a:effectLst/>
                <a:highlight>
                  <a:srgbClr val="C0C0C0"/>
                </a:highlight>
                <a:latin typeface="var(--jp-content-font-family)"/>
              </a:rPr>
              <a:t> </a:t>
            </a:r>
            <a:r>
              <a:rPr lang="en-US" dirty="0">
                <a:effectLst/>
                <a:latin typeface="var(--jp-content-font-family)"/>
              </a:rPr>
              <a:t>or </a:t>
            </a:r>
            <a:r>
              <a:rPr lang="en-US" dirty="0" err="1">
                <a:effectLst/>
                <a:highlight>
                  <a:srgbClr val="C0C0C0"/>
                </a:highlight>
                <a:latin typeface="var(--jp-content-font-family)"/>
              </a:rPr>
              <a:t>SuperMongo</a:t>
            </a:r>
            <a:r>
              <a:rPr lang="en-US" dirty="0">
                <a:effectLst/>
                <a:highlight>
                  <a:srgbClr val="C0C0C0"/>
                </a:highlight>
                <a:latin typeface="var(--jp-content-font-family)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CCA64-C0F0-3E30-46F8-524FEFC0886B}"/>
              </a:ext>
            </a:extLst>
          </p:cNvPr>
          <p:cNvSpPr txBox="1"/>
          <p:nvPr/>
        </p:nvSpPr>
        <p:spPr>
          <a:xfrm>
            <a:off x="1671637" y="2156956"/>
            <a:ext cx="106441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</a:rPr>
              <a:t>def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FF"/>
                </a:solidFill>
                <a:effectLst/>
              </a:rPr>
              <a:t>plotting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stylename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'classic’):</a:t>
            </a:r>
            <a:r>
              <a:rPr lang="en-US" sz="2400" dirty="0"/>
              <a:t> </a:t>
            </a:r>
          </a:p>
          <a:p>
            <a:pPr lvl="1"/>
            <a:r>
              <a:rPr lang="en-US" sz="2400" i="1" dirty="0">
                <a:effectLst/>
              </a:rPr>
              <a:t># Defining data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effectLst/>
              </a:rPr>
              <a:t>x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np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arange</a:t>
            </a:r>
            <a:r>
              <a:rPr lang="en-US" sz="2400" dirty="0">
                <a:effectLst/>
              </a:rPr>
              <a:t>(0,10)</a:t>
            </a:r>
          </a:p>
          <a:p>
            <a:pPr lvl="1"/>
            <a:r>
              <a:rPr lang="en-US" sz="2400" dirty="0"/>
              <a:t> </a:t>
            </a:r>
            <a:r>
              <a:rPr lang="en-US" sz="2400" dirty="0">
                <a:effectLst/>
              </a:rPr>
              <a:t>y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np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random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randint</a:t>
            </a:r>
            <a:r>
              <a:rPr lang="en-US" sz="2400" dirty="0">
                <a:effectLst/>
              </a:rPr>
              <a:t>(20,30,x</a:t>
            </a:r>
            <a:r>
              <a:rPr lang="en-US" sz="2400" b="1" dirty="0">
                <a:effectLst/>
              </a:rPr>
              <a:t>.</a:t>
            </a:r>
            <a:r>
              <a:rPr lang="en-US" sz="2400" dirty="0">
                <a:effectLst/>
              </a:rPr>
              <a:t>size)</a:t>
            </a:r>
            <a:r>
              <a:rPr lang="en-US" sz="2400" dirty="0"/>
              <a:t> </a:t>
            </a:r>
          </a:p>
          <a:p>
            <a:pPr lvl="1"/>
            <a:r>
              <a:rPr lang="en-US" sz="2400" i="1" dirty="0">
                <a:effectLst/>
              </a:rPr>
              <a:t># Defining style sheet</a:t>
            </a:r>
          </a:p>
          <a:p>
            <a:pPr lvl="1"/>
            <a:r>
              <a:rPr lang="en-US" sz="2400" dirty="0"/>
              <a:t> </a:t>
            </a:r>
            <a:r>
              <a:rPr lang="en-US" sz="2400" b="1" dirty="0">
                <a:effectLst/>
              </a:rPr>
              <a:t>try</a:t>
            </a:r>
            <a:r>
              <a:rPr lang="en-US" sz="2400" dirty="0">
                <a:effectLst/>
              </a:rPr>
              <a:t>: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style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use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stylename</a:t>
            </a:r>
            <a:r>
              <a:rPr lang="en-US" sz="2400" dirty="0">
                <a:effectLst/>
              </a:rPr>
              <a:t>)</a:t>
            </a:r>
          </a:p>
          <a:p>
            <a:pPr lvl="1"/>
            <a:r>
              <a:rPr lang="en-US" sz="2400" dirty="0"/>
              <a:t> </a:t>
            </a:r>
            <a:r>
              <a:rPr lang="en-US" sz="2400" b="1" dirty="0">
                <a:effectLst/>
              </a:rPr>
              <a:t>except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D2413A"/>
                </a:solidFill>
                <a:effectLst/>
              </a:rPr>
              <a:t>IOError</a:t>
            </a:r>
            <a:r>
              <a:rPr lang="en-US" sz="2400" dirty="0">
                <a:effectLst/>
              </a:rPr>
              <a:t>: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effectLst/>
              </a:rPr>
              <a:t>	msg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=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'</a:t>
            </a:r>
            <a:r>
              <a:rPr lang="en-US" sz="2400" b="1" dirty="0">
                <a:effectLst/>
              </a:rPr>
              <a:t>{0}</a:t>
            </a:r>
            <a:r>
              <a:rPr lang="en-US" sz="2400" dirty="0">
                <a:effectLst/>
              </a:rPr>
              <a:t> not </a:t>
            </a:r>
            <a:r>
              <a:rPr lang="en-US" sz="2400" dirty="0" err="1">
                <a:effectLst/>
              </a:rPr>
              <a:t>found'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format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stylename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effectLst/>
              </a:rPr>
              <a:t>	raise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D2413A"/>
                </a:solidFill>
                <a:effectLst/>
              </a:rPr>
              <a:t>IOError</a:t>
            </a:r>
            <a:r>
              <a:rPr lang="en-US" sz="2400" dirty="0">
                <a:effectLst/>
              </a:rPr>
              <a:t>(msg)</a:t>
            </a:r>
            <a:r>
              <a:rPr lang="en-US" sz="2400" dirty="0"/>
              <a:t> </a:t>
            </a:r>
            <a:r>
              <a:rPr lang="en-US" sz="2400" i="1" dirty="0">
                <a:effectLst/>
              </a:rPr>
              <a:t># Plotting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clf</a:t>
            </a:r>
            <a:r>
              <a:rPr lang="en-US" sz="2400" dirty="0">
                <a:effectLst/>
              </a:rPr>
              <a:t>()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plot</a:t>
            </a:r>
            <a:r>
              <a:rPr lang="en-US" sz="2400" dirty="0">
                <a:effectLst/>
              </a:rPr>
              <a:t>(x,y,'-</a:t>
            </a:r>
            <a:r>
              <a:rPr lang="en-US" sz="2400" dirty="0" err="1">
                <a:effectLst/>
              </a:rPr>
              <a:t>ro</a:t>
            </a:r>
            <a:r>
              <a:rPr lang="en-US" sz="2400" dirty="0">
                <a:effectLst/>
              </a:rPr>
              <a:t>',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label</a:t>
            </a:r>
            <a:r>
              <a:rPr lang="en-US" sz="2400" b="1" dirty="0">
                <a:effectLst/>
              </a:rPr>
              <a:t>=</a:t>
            </a:r>
            <a:r>
              <a:rPr lang="en-US" sz="2400" dirty="0" err="1">
                <a:effectLst/>
              </a:rPr>
              <a:t>stylename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xlabel</a:t>
            </a:r>
            <a:r>
              <a:rPr lang="en-US" sz="2400" dirty="0">
                <a:effectLst/>
              </a:rPr>
              <a:t>('X label’);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ylabel</a:t>
            </a:r>
            <a:r>
              <a:rPr lang="en-US" sz="2400" dirty="0">
                <a:effectLst/>
              </a:rPr>
              <a:t>('X label’);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legend</a:t>
            </a:r>
            <a:r>
              <a:rPr lang="en-US" sz="2400" dirty="0">
                <a:effectLst/>
              </a:rPr>
              <a:t>(loc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1)</a:t>
            </a:r>
            <a:r>
              <a:rPr lang="en-US" sz="2400" dirty="0"/>
              <a:t> </a:t>
            </a:r>
          </a:p>
          <a:p>
            <a:pPr lvl="1"/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title</a:t>
            </a:r>
            <a:r>
              <a:rPr lang="en-US" sz="2400" dirty="0">
                <a:effectLst/>
              </a:rPr>
              <a:t>('Plot using "</a:t>
            </a:r>
            <a:r>
              <a:rPr lang="en-US" sz="2400" b="1" dirty="0">
                <a:effectLst/>
              </a:rPr>
              <a:t>{0}</a:t>
            </a:r>
            <a:r>
              <a:rPr lang="en-US" sz="2400" dirty="0">
                <a:effectLst/>
              </a:rPr>
              <a:t>" </a:t>
            </a:r>
            <a:r>
              <a:rPr lang="en-US" sz="2400" dirty="0" err="1">
                <a:effectLst/>
              </a:rPr>
              <a:t>Style'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format</a:t>
            </a:r>
            <a:r>
              <a:rPr lang="en-US" sz="2400" dirty="0">
                <a:effectLst/>
              </a:rPr>
              <a:t>(</a:t>
            </a:r>
            <a:r>
              <a:rPr lang="en-US" sz="2400" dirty="0" err="1">
                <a:effectLst/>
              </a:rPr>
              <a:t>stylename</a:t>
            </a:r>
            <a:r>
              <a:rPr lang="en-US" sz="2400" dirty="0">
                <a:effectLst/>
              </a:rPr>
              <a:t>),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fontsize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20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)</a:t>
            </a:r>
            <a:r>
              <a:rPr lang="en-US" sz="2400" dirty="0"/>
              <a:t> </a:t>
            </a:r>
          </a:p>
          <a:p>
            <a:pPr lvl="1"/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show</a:t>
            </a:r>
            <a:r>
              <a:rPr lang="en-US" sz="2400" dirty="0">
                <a:effectLst/>
              </a:rPr>
              <a:t>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301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FF"/>
                </a:solidFill>
                <a:effectLst/>
                <a:latin typeface="-apple-system"/>
              </a:rPr>
              <a:t>Matplotlib Style sheets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AE393-B734-F189-D438-480EFCD4933C}"/>
              </a:ext>
            </a:extLst>
          </p:cNvPr>
          <p:cNvSpPr txBox="1"/>
          <p:nvPr/>
        </p:nvSpPr>
        <p:spPr>
          <a:xfrm>
            <a:off x="2221706" y="2510135"/>
            <a:ext cx="610076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400" dirty="0">
                <a:effectLst/>
              </a:rPr>
              <a:t>plotting(</a:t>
            </a:r>
            <a:r>
              <a:rPr lang="en-US" sz="2400" dirty="0" err="1">
                <a:effectLst/>
              </a:rPr>
              <a:t>stylename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'classic’)</a:t>
            </a:r>
          </a:p>
          <a:p>
            <a:pPr rtl="0"/>
            <a:endParaRPr lang="en-US" sz="2400" dirty="0">
              <a:effectLst/>
            </a:endParaRPr>
          </a:p>
          <a:p>
            <a:pPr rtl="0"/>
            <a:r>
              <a:rPr lang="en-US" sz="2400" dirty="0">
                <a:effectLst/>
              </a:rPr>
              <a:t>plotting(</a:t>
            </a:r>
            <a:r>
              <a:rPr lang="en-US" sz="2400" dirty="0" err="1">
                <a:effectLst/>
              </a:rPr>
              <a:t>stylename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'</a:t>
            </a:r>
            <a:r>
              <a:rPr lang="en-US" sz="2400" dirty="0" err="1">
                <a:effectLst/>
              </a:rPr>
              <a:t>ggplot</a:t>
            </a:r>
            <a:r>
              <a:rPr lang="en-US" sz="2400" dirty="0">
                <a:effectLst/>
              </a:rPr>
              <a:t>') </a:t>
            </a:r>
          </a:p>
          <a:p>
            <a:br>
              <a:rPr lang="en-US" sz="2400" dirty="0">
                <a:effectLst/>
              </a:rPr>
            </a:br>
            <a:endParaRPr lang="en-US" sz="2400" dirty="0">
              <a:effectLst/>
            </a:endParaRPr>
          </a:p>
          <a:p>
            <a:pPr rtl="0"/>
            <a:r>
              <a:rPr lang="en-US" sz="2400" b="1" dirty="0">
                <a:effectLst/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effectLst/>
              </a:rPr>
              <a:t>style</a:t>
            </a:r>
            <a:r>
              <a:rPr lang="en-US" sz="2400" dirty="0"/>
              <a:t> </a:t>
            </a:r>
            <a:r>
              <a:rPr lang="en-US" sz="2400" b="1" dirty="0">
                <a:effectLst/>
              </a:rPr>
              <a:t>in</a:t>
            </a:r>
            <a:r>
              <a:rPr lang="en-US" sz="2400" dirty="0"/>
              <a:t> </a:t>
            </a:r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style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available</a:t>
            </a:r>
            <a:r>
              <a:rPr lang="en-US" sz="2400" dirty="0">
                <a:effectLst/>
              </a:rPr>
              <a:t>[0:5]:</a:t>
            </a:r>
            <a:r>
              <a:rPr lang="en-US" sz="2400" dirty="0"/>
              <a:t> </a:t>
            </a:r>
          </a:p>
          <a:p>
            <a:pPr rtl="0"/>
            <a:r>
              <a:rPr lang="en-US" sz="2400" dirty="0"/>
              <a:t>      </a:t>
            </a:r>
            <a:r>
              <a:rPr lang="en-US" sz="2400" dirty="0">
                <a:effectLst/>
              </a:rPr>
              <a:t>plotting(</a:t>
            </a:r>
            <a:r>
              <a:rPr lang="en-US" sz="2400" dirty="0" err="1">
                <a:effectLst/>
              </a:rPr>
              <a:t>stylename</a:t>
            </a:r>
            <a:r>
              <a:rPr lang="en-US" sz="2400" b="1" dirty="0">
                <a:effectLst/>
              </a:rPr>
              <a:t>=</a:t>
            </a:r>
            <a:r>
              <a:rPr lang="en-US" sz="2400" dirty="0">
                <a:effectLst/>
              </a:rPr>
              <a:t>style)</a:t>
            </a:r>
          </a:p>
          <a:p>
            <a:pPr rtl="0"/>
            <a:endParaRPr lang="en-US" sz="2400" dirty="0"/>
          </a:p>
          <a:p>
            <a:pPr rtl="0"/>
            <a:r>
              <a:rPr lang="en-US" sz="2400" dirty="0" err="1">
                <a:effectLst/>
              </a:rPr>
              <a:t>plt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style</a:t>
            </a:r>
            <a:r>
              <a:rPr lang="en-US" sz="2400" b="1" dirty="0" err="1">
                <a:effectLst/>
              </a:rPr>
              <a:t>.</a:t>
            </a:r>
            <a:r>
              <a:rPr lang="en-US" sz="2400" dirty="0" err="1">
                <a:effectLst/>
              </a:rPr>
              <a:t>available</a:t>
            </a:r>
            <a:r>
              <a:rPr lang="en-US" sz="2400" dirty="0">
                <a:effectLst/>
              </a:rPr>
              <a:t> </a:t>
            </a:r>
          </a:p>
          <a:p>
            <a:br>
              <a:rPr lang="en-US" sz="2400" dirty="0">
                <a:effectLst/>
              </a:rPr>
            </a:br>
            <a:endParaRPr lang="en-US" sz="24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5D74-6E24-B44E-87A2-BAC41D7CDCAE}"/>
              </a:ext>
            </a:extLst>
          </p:cNvPr>
          <p:cNvSpPr txBox="1"/>
          <p:nvPr/>
        </p:nvSpPr>
        <p:spPr>
          <a:xfrm>
            <a:off x="1071563" y="1869579"/>
            <a:ext cx="197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Try these out: </a:t>
            </a:r>
          </a:p>
        </p:txBody>
      </p:sp>
    </p:spTree>
    <p:extLst>
      <p:ext uri="{BB962C8B-B14F-4D97-AF65-F5344CB8AC3E}">
        <p14:creationId xmlns:p14="http://schemas.microsoft.com/office/powerpoint/2010/main" val="2040319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FA0C-2E79-C755-9C27-AC50108CB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0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inherit"/>
              </a:rPr>
              <a:t>Seaborn</a:t>
            </a:r>
            <a:endParaRPr lang="en-US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0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510E4-4D99-B940-9D4D-8F352C2F0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@seaborn">
            <a:extLst>
              <a:ext uri="{FF2B5EF4-FFF2-40B4-BE49-F238E27FC236}">
                <a16:creationId xmlns:a16="http://schemas.microsoft.com/office/drawing/2014/main" id="{D1933F1E-C779-E3C4-E9C8-EB47ECAD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99" y="4276725"/>
            <a:ext cx="2146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88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inherit"/>
              </a:rPr>
              <a:t>Seaborn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F9962-2EA1-3BD2-630F-4A86F973C973}"/>
              </a:ext>
            </a:extLst>
          </p:cNvPr>
          <p:cNvSpPr txBox="1"/>
          <p:nvPr/>
        </p:nvSpPr>
        <p:spPr>
          <a:xfrm>
            <a:off x="2636044" y="2445177"/>
            <a:ext cx="61007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matplotlib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000FF"/>
                </a:solidFill>
                <a:effectLst/>
              </a:rPr>
              <a:t>matplotlib.pyplot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as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000FF"/>
                </a:solidFill>
                <a:effectLst/>
              </a:rPr>
              <a:t>plt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000FF"/>
                </a:solidFill>
                <a:effectLst/>
              </a:rPr>
              <a:t>numpy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np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pandas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as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pd</a:t>
            </a:r>
            <a:r>
              <a:rPr lang="en-US" sz="2800" dirty="0"/>
              <a:t> </a:t>
            </a:r>
          </a:p>
          <a:p>
            <a:r>
              <a:rPr lang="en-US" sz="2800" b="1" dirty="0">
                <a:effectLst/>
              </a:rPr>
              <a:t>%matplotlib</a:t>
            </a:r>
            <a:r>
              <a:rPr lang="en-US" sz="2800" dirty="0"/>
              <a:t> inline</a:t>
            </a:r>
          </a:p>
          <a:p>
            <a:r>
              <a:rPr lang="en-US" sz="2800" b="1" dirty="0">
                <a:effectLst/>
              </a:rPr>
              <a:t>import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effectLst/>
              </a:rPr>
              <a:t>seaborn</a:t>
            </a:r>
            <a:r>
              <a:rPr lang="en-US" sz="2800" dirty="0"/>
              <a:t> </a:t>
            </a:r>
            <a:r>
              <a:rPr lang="en-US" sz="2800" b="1" dirty="0">
                <a:effectLst/>
              </a:rPr>
              <a:t>as</a:t>
            </a:r>
            <a:r>
              <a:rPr lang="en-US" sz="2800" dirty="0"/>
              <a:t> </a:t>
            </a:r>
            <a:r>
              <a:rPr lang="en-US" sz="2800" b="1" dirty="0" err="1">
                <a:solidFill>
                  <a:srgbClr val="0000FF"/>
                </a:solidFill>
                <a:effectLst/>
              </a:rPr>
              <a:t>sns</a:t>
            </a:r>
            <a:r>
              <a:rPr lang="en-US" sz="2800" dirty="0"/>
              <a:t> </a:t>
            </a:r>
          </a:p>
          <a:p>
            <a:r>
              <a:rPr lang="en-US" sz="2800" dirty="0" err="1">
                <a:effectLst/>
              </a:rPr>
              <a:t>sns</a:t>
            </a:r>
            <a:r>
              <a:rPr lang="en-US" sz="2800" b="1" dirty="0" err="1">
                <a:effectLst/>
              </a:rPr>
              <a:t>.</a:t>
            </a:r>
            <a:r>
              <a:rPr lang="en-US" sz="2800" dirty="0" err="1">
                <a:effectLst/>
              </a:rPr>
              <a:t>set_style</a:t>
            </a:r>
            <a:r>
              <a:rPr lang="en-US" sz="2800" dirty="0">
                <a:effectLst/>
              </a:rPr>
              <a:t>('</a:t>
            </a:r>
            <a:r>
              <a:rPr lang="en-US" sz="2800" dirty="0" err="1">
                <a:effectLst/>
              </a:rPr>
              <a:t>darkgrid</a:t>
            </a:r>
            <a:r>
              <a:rPr lang="en-US" sz="2800" dirty="0">
                <a:effectLst/>
              </a:rPr>
              <a:t>')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4977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17F4-9592-BEA0-B163-C0C633AC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2" y="-14288"/>
            <a:ext cx="6615112" cy="681037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inherit"/>
              </a:rPr>
              <a:t> Reading in the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20A48-3DDF-5949-414F-D43E23424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4" y="1054100"/>
            <a:ext cx="117157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effectLst/>
              </a:rPr>
              <a:t># Names of columns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names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>
                <a:effectLst/>
              </a:rPr>
              <a:t>[</a:t>
            </a:r>
            <a:r>
              <a:rPr lang="en-US" dirty="0"/>
              <a:t> </a:t>
            </a:r>
            <a:r>
              <a:rPr lang="en-US" dirty="0">
                <a:effectLst/>
              </a:rPr>
              <a:t>'mpg'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'cylinders'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'displacement'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'horsepower'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'weight’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		      </a:t>
            </a:r>
            <a:r>
              <a:rPr lang="en-US" dirty="0">
                <a:effectLst/>
              </a:rPr>
              <a:t>'acceleration'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model_year</a:t>
            </a:r>
            <a:r>
              <a:rPr lang="en-US" dirty="0">
                <a:effectLst/>
              </a:rPr>
              <a:t>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'origin'</a:t>
            </a:r>
            <a:r>
              <a:rPr lang="en-US" dirty="0"/>
              <a:t> </a:t>
            </a:r>
            <a:r>
              <a:rPr lang="en-US" dirty="0"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effectLst/>
              </a:rPr>
              <a:t>'</a:t>
            </a:r>
            <a:r>
              <a:rPr lang="en-US" dirty="0" err="1">
                <a:effectLst/>
              </a:rPr>
              <a:t>car_name</a:t>
            </a:r>
            <a:r>
              <a:rPr lang="en-US" dirty="0">
                <a:effectLst/>
              </a:rPr>
              <a:t>’</a:t>
            </a:r>
            <a:r>
              <a:rPr lang="en-US" dirty="0"/>
              <a:t> </a:t>
            </a:r>
            <a:r>
              <a:rPr lang="en-US" dirty="0">
                <a:effectLst/>
              </a:rPr>
              <a:t>]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i="1" dirty="0">
              <a:effectLst/>
            </a:endParaRPr>
          </a:p>
          <a:p>
            <a:pPr marL="0" indent="0">
              <a:buNone/>
            </a:pPr>
            <a:r>
              <a:rPr lang="en-US" i="1" dirty="0">
                <a:effectLst/>
              </a:rPr>
              <a:t># </a:t>
            </a:r>
            <a:r>
              <a:rPr lang="en-US" i="1" dirty="0"/>
              <a:t>r</a:t>
            </a:r>
            <a:r>
              <a:rPr lang="en-US" i="1" dirty="0">
                <a:effectLst/>
              </a:rPr>
              <a:t>eading in ASCII file with motor data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>
                <a:effectLst/>
              </a:rPr>
              <a:t>df</a:t>
            </a:r>
            <a:r>
              <a:rPr lang="en-US" dirty="0"/>
              <a:t> </a:t>
            </a:r>
            <a:r>
              <a:rPr lang="en-US" b="1" dirty="0"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pd</a:t>
            </a:r>
            <a:r>
              <a:rPr lang="en-US" b="1" dirty="0" err="1">
                <a:effectLst/>
              </a:rPr>
              <a:t>.</a:t>
            </a:r>
            <a:r>
              <a:rPr lang="en-US" dirty="0" err="1">
                <a:effectLst/>
              </a:rPr>
              <a:t>read_csv</a:t>
            </a:r>
            <a:r>
              <a:rPr lang="en-US" dirty="0">
                <a:effectLst/>
              </a:rPr>
              <a:t>("http://</a:t>
            </a:r>
            <a:r>
              <a:rPr lang="en-US" dirty="0" err="1">
                <a:effectLst/>
              </a:rPr>
              <a:t>archive.ics.uci.edu</a:t>
            </a:r>
            <a:r>
              <a:rPr lang="en-US" dirty="0">
                <a:effectLst/>
              </a:rPr>
              <a:t>/ml/machine-learning-databases/auto-mpg/auto-</a:t>
            </a:r>
            <a:r>
              <a:rPr lang="en-US" dirty="0" err="1">
                <a:effectLst/>
              </a:rPr>
              <a:t>mpg.data</a:t>
            </a:r>
            <a:r>
              <a:rPr lang="en-US" dirty="0">
                <a:effectLst/>
              </a:rPr>
              <a:t>",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sep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'\s+',</a:t>
            </a:r>
            <a:r>
              <a:rPr lang="en-US" dirty="0"/>
              <a:t> </a:t>
            </a:r>
            <a:r>
              <a:rPr lang="en-US" dirty="0">
                <a:effectLst/>
              </a:rPr>
              <a:t>names</a:t>
            </a:r>
            <a:r>
              <a:rPr lang="en-US" b="1" dirty="0">
                <a:effectLst/>
              </a:rPr>
              <a:t>=</a:t>
            </a:r>
            <a:r>
              <a:rPr lang="en-US" dirty="0">
                <a:effectLst/>
              </a:rPr>
              <a:t>names)</a:t>
            </a:r>
          </a:p>
        </p:txBody>
      </p:sp>
    </p:spTree>
    <p:extLst>
      <p:ext uri="{BB962C8B-B14F-4D97-AF65-F5344CB8AC3E}">
        <p14:creationId xmlns:p14="http://schemas.microsoft.com/office/powerpoint/2010/main" val="4086956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2094</Words>
  <Application>Microsoft Macintosh PowerPoint</Application>
  <PresentationFormat>Widescreen</PresentationFormat>
  <Paragraphs>221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Droid Serif</vt:lpstr>
      <vt:lpstr>inherit</vt:lpstr>
      <vt:lpstr>var(--jp-code-font-family)</vt:lpstr>
      <vt:lpstr>var(--jp-content-font-family)</vt:lpstr>
      <vt:lpstr>Office Theme</vt:lpstr>
      <vt:lpstr>Advanced Visualization</vt:lpstr>
      <vt:lpstr>Agenda</vt:lpstr>
      <vt:lpstr>Modifying your matplotlibrc file </vt:lpstr>
      <vt:lpstr>Modifying your matplotlibrc file </vt:lpstr>
      <vt:lpstr>Matplotlib Style sheets</vt:lpstr>
      <vt:lpstr>Matplotlib Style sheets</vt:lpstr>
      <vt:lpstr>Seaborn</vt:lpstr>
      <vt:lpstr>Seaborn</vt:lpstr>
      <vt:lpstr> Reading in the data</vt:lpstr>
      <vt:lpstr>PowerPoint Presentation</vt:lpstr>
      <vt:lpstr>catplot and FacetGrid</vt:lpstr>
      <vt:lpstr>catplot and FacetGrid</vt:lpstr>
      <vt:lpstr>catplot and FacetGrid</vt:lpstr>
      <vt:lpstr>catplot and FacetGrid</vt:lpstr>
      <vt:lpstr>catplot and FacetGrid</vt:lpstr>
      <vt:lpstr>pairplot and PairGrid</vt:lpstr>
      <vt:lpstr>pairplot and PairGrid</vt:lpstr>
      <vt:lpstr>pairplot and PairGrid</vt:lpstr>
      <vt:lpstr>pairplot and PairGrid</vt:lpstr>
      <vt:lpstr>jointplot and JointGrid</vt:lpstr>
      <vt:lpstr>jointplot and JointGrid</vt:lpstr>
      <vt:lpstr>jointplot and JointGrid</vt:lpstr>
      <vt:lpstr>jointplot and JointGrid</vt:lpstr>
      <vt:lpstr>boxplot</vt:lpstr>
      <vt:lpstr>tsplot</vt:lpstr>
      <vt:lpstr>tsplot</vt:lpstr>
      <vt:lpstr>Scatterplot</vt:lpstr>
      <vt:lpstr>Heatmaps</vt:lpstr>
      <vt:lpstr>Heatmaps</vt:lpstr>
      <vt:lpstr>Heatmaps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Visualization</dc:title>
  <dc:creator>Carrillo, Edgar</dc:creator>
  <cp:lastModifiedBy>Carrillo, Edgar</cp:lastModifiedBy>
  <cp:revision>2</cp:revision>
  <dcterms:created xsi:type="dcterms:W3CDTF">2023-08-09T02:53:51Z</dcterms:created>
  <dcterms:modified xsi:type="dcterms:W3CDTF">2023-08-10T20:36:15Z</dcterms:modified>
</cp:coreProperties>
</file>